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9" r:id="rId3"/>
    <p:sldId id="258" r:id="rId4"/>
    <p:sldId id="260" r:id="rId5"/>
    <p:sldId id="262" r:id="rId6"/>
    <p:sldId id="261" r:id="rId7"/>
    <p:sldId id="263" r:id="rId8"/>
    <p:sldId id="264" r:id="rId9"/>
    <p:sldId id="265" r:id="rId10"/>
    <p:sldId id="266" r:id="rId11"/>
    <p:sldId id="270" r:id="rId12"/>
    <p:sldId id="267" r:id="rId13"/>
    <p:sldId id="268" r:id="rId14"/>
    <p:sldId id="269" r:id="rId15"/>
    <p:sldId id="271" r:id="rId16"/>
    <p:sldId id="272" r:id="rId17"/>
    <p:sldId id="273" r:id="rId18"/>
    <p:sldId id="291" r:id="rId19"/>
    <p:sldId id="274" r:id="rId20"/>
    <p:sldId id="275" r:id="rId21"/>
    <p:sldId id="276" r:id="rId22"/>
    <p:sldId id="277" r:id="rId23"/>
    <p:sldId id="278" r:id="rId24"/>
    <p:sldId id="284" r:id="rId25"/>
    <p:sldId id="285" r:id="rId26"/>
    <p:sldId id="286" r:id="rId27"/>
    <p:sldId id="289" r:id="rId28"/>
    <p:sldId id="288" r:id="rId29"/>
    <p:sldId id="290"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1D86E-410A-4E95-BE8C-B92DE98029BC}" type="datetimeFigureOut">
              <a:rPr lang="zh-CN" altLang="en-US" smtClean="0"/>
              <a:t>2023/2/23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684E58-EB5F-425A-AF02-E42042C011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蓝色光效背影"/>
          <p:cNvPicPr>
            <a:picLocks noChangeAspect="1"/>
          </p:cNvPicPr>
          <p:nvPr userDrawn="1">
            <p:custDataLst>
              <p:tags r:id="rId13"/>
            </p:custDataLst>
          </p:nvPr>
        </p:nvPicPr>
        <p:blipFill>
          <a:blip r:embed="rId14">
            <a:lum bright="-36000" contrast="18000"/>
          </a:blip>
          <a:stretch>
            <a:fillRect/>
          </a:stretch>
        </p:blipFill>
        <p:spPr>
          <a:xfrm>
            <a:off x="635" y="-5080"/>
            <a:ext cx="12191365" cy="6868795"/>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1D86E-410A-4E95-BE8C-B92DE98029BC}" type="datetimeFigureOut">
              <a:rPr lang="zh-CN" altLang="en-US" smtClean="0"/>
              <a:t>2023/2/23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84E58-EB5F-425A-AF02-E42042C0116B}" type="slidenum">
              <a:rPr lang="zh-CN" altLang="en-US" smtClean="0"/>
              <a:t>‹#›</a:t>
            </a:fld>
            <a:endParaRPr lang="zh-CN" altLang="en-US"/>
          </a:p>
        </p:txBody>
      </p:sp>
      <p:pic>
        <p:nvPicPr>
          <p:cNvPr id="8" name="图片 7" descr="千库网_科技商务大数据互联网蓝色_元素编号13318436"/>
          <p:cNvPicPr>
            <a:picLocks noChangeAspect="1"/>
          </p:cNvPicPr>
          <p:nvPr userDrawn="1"/>
        </p:nvPicPr>
        <p:blipFill>
          <a:blip r:embed="rId15">
            <a:alphaModFix amt="20000"/>
          </a:blip>
          <a:stretch>
            <a:fillRect/>
          </a:stretch>
        </p:blipFill>
        <p:spPr>
          <a:xfrm>
            <a:off x="0" y="381000"/>
            <a:ext cx="12192000" cy="6096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光点蓝色背景"/>
          <p:cNvPicPr>
            <a:picLocks noChangeAspect="1"/>
          </p:cNvPicPr>
          <p:nvPr>
            <p:custDataLst>
              <p:tags r:id="rId1"/>
            </p:custDataLst>
          </p:nvPr>
        </p:nvPicPr>
        <p:blipFill>
          <a:blip r:embed="rId3"/>
          <a:stretch>
            <a:fillRect/>
          </a:stretch>
        </p:blipFill>
        <p:spPr>
          <a:xfrm>
            <a:off x="0" y="-3175"/>
            <a:ext cx="12192000" cy="6863080"/>
          </a:xfrm>
          <a:prstGeom prst="rect">
            <a:avLst/>
          </a:prstGeom>
        </p:spPr>
      </p:pic>
      <p:sp>
        <p:nvSpPr>
          <p:cNvPr id="2" name="标题 1"/>
          <p:cNvSpPr>
            <a:spLocks noGrp="1"/>
          </p:cNvSpPr>
          <p:nvPr>
            <p:ph type="ctrTitle"/>
          </p:nvPr>
        </p:nvSpPr>
        <p:spPr>
          <a:xfrm>
            <a:off x="1524000" y="1407795"/>
            <a:ext cx="9144000" cy="960120"/>
          </a:xfrm>
        </p:spPr>
        <p:txBody>
          <a:bodyPr>
            <a:normAutofit/>
          </a:bodyPr>
          <a:lstStyle/>
          <a:p>
            <a:r>
              <a:rPr lang="zh-CN" altLang="en-US" sz="4000" b="1" dirty="0">
                <a:solidFill>
                  <a:schemeClr val="bg1">
                    <a:lumMod val="95000"/>
                  </a:schemeClr>
                </a:solidFill>
              </a:rPr>
              <a:t>等价类实现及其应用</a:t>
            </a:r>
          </a:p>
        </p:txBody>
      </p:sp>
      <p:sp>
        <p:nvSpPr>
          <p:cNvPr id="3" name="副标题 2"/>
          <p:cNvSpPr>
            <a:spLocks noGrp="1"/>
          </p:cNvSpPr>
          <p:nvPr>
            <p:ph type="subTitle" idx="1"/>
          </p:nvPr>
        </p:nvSpPr>
        <p:spPr/>
        <p:txBody>
          <a:bodyPr/>
          <a:lstStyle/>
          <a:p>
            <a:r>
              <a:rPr lang="zh-CN" altLang="en-US" b="1" dirty="0">
                <a:solidFill>
                  <a:schemeClr val="bg1">
                    <a:lumMod val="95000"/>
                  </a:schemeClr>
                </a:solidFill>
              </a:rPr>
              <a:t>工业软件班 李彦浩</a:t>
            </a:r>
            <a:endParaRPr lang="en-US" altLang="zh-CN" b="1" dirty="0">
              <a:solidFill>
                <a:schemeClr val="bg1">
                  <a:lumMod val="95000"/>
                </a:schemeClr>
              </a:solidFill>
            </a:endParaRPr>
          </a:p>
          <a:p>
            <a:r>
              <a:rPr lang="en-US" altLang="zh-CN" b="1" dirty="0">
                <a:solidFill>
                  <a:schemeClr val="bg1">
                    <a:lumMod val="95000"/>
                  </a:schemeClr>
                </a:solidFill>
              </a:rPr>
              <a:t>202100300063</a:t>
            </a:r>
          </a:p>
        </p:txBody>
      </p:sp>
      <p:pic>
        <p:nvPicPr>
          <p:cNvPr id="7" name="图片 6" descr="千库网_光效光晕PNG免扣图_元素编号12417590"/>
          <p:cNvPicPr>
            <a:picLocks noChangeAspect="1"/>
          </p:cNvPicPr>
          <p:nvPr/>
        </p:nvPicPr>
        <p:blipFill>
          <a:blip r:embed="rId4"/>
          <a:srcRect l="229" t="80759" r="-229" b="-12487"/>
          <a:stretch>
            <a:fillRect/>
          </a:stretch>
        </p:blipFill>
        <p:spPr>
          <a:xfrm>
            <a:off x="3048000" y="2263140"/>
            <a:ext cx="6096000" cy="808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220"/>
            <a:ext cx="10515600" cy="1220470"/>
          </a:xfrm>
        </p:spPr>
        <p:txBody>
          <a:bodyPr/>
          <a:lstStyle/>
          <a:p>
            <a:r>
              <a:rPr lang="zh-CN" altLang="en-US" b="1" dirty="0">
                <a:solidFill>
                  <a:schemeClr val="bg1"/>
                </a:solidFill>
              </a:rPr>
              <a:t>应用程序设计（维护输入信息）</a:t>
            </a:r>
          </a:p>
        </p:txBody>
      </p:sp>
      <p:sp>
        <p:nvSpPr>
          <p:cNvPr id="3" name="内容占位符 2"/>
          <p:cNvSpPr>
            <a:spLocks noGrp="1"/>
          </p:cNvSpPr>
          <p:nvPr>
            <p:ph idx="1"/>
          </p:nvPr>
        </p:nvSpPr>
        <p:spPr>
          <a:xfrm>
            <a:off x="838200" y="1458595"/>
            <a:ext cx="10515600" cy="4833620"/>
          </a:xfrm>
        </p:spPr>
        <p:txBody>
          <a:bodyPr/>
          <a:lstStyle/>
          <a:p>
            <a:pPr marL="0" indent="0">
              <a:lnSpc>
                <a:spcPct val="150000"/>
              </a:lnSpc>
              <a:buNone/>
            </a:pPr>
            <a:r>
              <a:rPr lang="zh-CN" altLang="en-US" b="1" dirty="0">
                <a:solidFill>
                  <a:schemeClr val="bg1"/>
                </a:solidFill>
              </a:rPr>
              <a:t>纵观整个工作流程，认为用</a:t>
            </a:r>
            <a:r>
              <a:rPr lang="zh-CN" altLang="en-US" b="1" dirty="0">
                <a:solidFill>
                  <a:srgbClr val="FF0000"/>
                </a:solidFill>
              </a:rPr>
              <a:t>堆</a:t>
            </a:r>
            <a:r>
              <a:rPr lang="zh-CN" altLang="en-US" b="1" dirty="0">
                <a:solidFill>
                  <a:schemeClr val="bg1"/>
                </a:solidFill>
              </a:rPr>
              <a:t>来维护开始结束时间数组比较好</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1</a:t>
            </a:r>
            <a:r>
              <a:rPr lang="zh-CN" altLang="en-US" b="1" dirty="0">
                <a:solidFill>
                  <a:schemeClr val="bg1"/>
                </a:solidFill>
              </a:rPr>
              <a:t>：堆排序效率比较高（排序是硬需求，涉及基础算法），且插入新数据的时间将是对数时间，远远优于有序数组</a:t>
            </a:r>
            <a:r>
              <a:rPr lang="en-US" altLang="zh-CN" b="1" dirty="0">
                <a:solidFill>
                  <a:schemeClr val="bg1"/>
                </a:solidFill>
              </a:rPr>
              <a:t>/</a:t>
            </a:r>
            <a:r>
              <a:rPr lang="zh-CN" altLang="en-US" b="1" dirty="0">
                <a:solidFill>
                  <a:schemeClr val="bg1"/>
                </a:solidFill>
              </a:rPr>
              <a:t>链表的线性时间。</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2</a:t>
            </a:r>
            <a:r>
              <a:rPr lang="zh-CN" altLang="en-US" b="1" dirty="0">
                <a:solidFill>
                  <a:schemeClr val="bg1"/>
                </a:solidFill>
              </a:rPr>
              <a:t>： 物理上的同步操作，逻辑上的分别维护。</a:t>
            </a:r>
            <a:endParaRPr lang="en-US" altLang="zh-CN" b="1" dirty="0">
              <a:solidFill>
                <a:schemeClr val="bg1"/>
              </a:solidFill>
            </a:endParaRPr>
          </a:p>
          <a:p>
            <a:pPr marL="457200" lvl="1" indent="0">
              <a:lnSpc>
                <a:spcPct val="150000"/>
              </a:lnSpc>
              <a:buNone/>
            </a:pPr>
            <a:r>
              <a:rPr lang="zh-CN" altLang="en-US" b="1" dirty="0">
                <a:solidFill>
                  <a:schemeClr val="bg1"/>
                </a:solidFill>
              </a:rPr>
              <a:t>优点</a:t>
            </a:r>
            <a:r>
              <a:rPr lang="en-US" altLang="zh-CN" b="1" dirty="0">
                <a:solidFill>
                  <a:schemeClr val="bg1"/>
                </a:solidFill>
              </a:rPr>
              <a:t>3</a:t>
            </a:r>
            <a:r>
              <a:rPr lang="zh-CN" altLang="en-US" b="1" dirty="0">
                <a:solidFill>
                  <a:schemeClr val="bg1"/>
                </a:solidFill>
              </a:rPr>
              <a:t>： </a:t>
            </a:r>
            <a:r>
              <a:rPr lang="en-US" altLang="zh-CN" b="1" dirty="0">
                <a:solidFill>
                  <a:schemeClr val="bg1"/>
                </a:solidFill>
              </a:rPr>
              <a:t> </a:t>
            </a:r>
            <a:r>
              <a:rPr lang="zh-CN" altLang="en-US" b="1" dirty="0">
                <a:solidFill>
                  <a:schemeClr val="bg1"/>
                </a:solidFill>
              </a:rPr>
              <a:t>将运算任务分担给客户端，减轻服务端压力</a:t>
            </a:r>
            <a:r>
              <a:rPr lang="en-US" altLang="zh-CN" b="1" dirty="0">
                <a:solidFill>
                  <a:schemeClr val="bg1"/>
                </a:solidFill>
              </a:rPr>
              <a:t>(</a:t>
            </a:r>
            <a:r>
              <a:rPr lang="zh-CN" altLang="en-US" b="1" dirty="0">
                <a:solidFill>
                  <a:schemeClr val="bg1"/>
                </a:solidFill>
              </a:rPr>
              <a:t>算法只需</a:t>
            </a:r>
            <a:r>
              <a:rPr lang="en-US" altLang="zh-CN" b="1" dirty="0">
                <a:solidFill>
                  <a:schemeClr val="bg1"/>
                </a:solidFill>
              </a:rPr>
              <a:t>pop</a:t>
            </a:r>
            <a:r>
              <a:rPr lang="zh-CN" altLang="en-US" b="1" dirty="0">
                <a:solidFill>
                  <a:schemeClr val="bg1"/>
                </a:solidFill>
              </a:rPr>
              <a:t>排序即可）</a:t>
            </a:r>
            <a:endParaRPr lang="en-US" altLang="zh-CN" b="1" dirty="0">
              <a:solidFill>
                <a:schemeClr val="bg1"/>
              </a:solidFill>
            </a:endParaRPr>
          </a:p>
          <a:p>
            <a:pPr lvl="1"/>
            <a:endParaRPr lang="en-US" altLang="zh-CN" b="1" dirty="0">
              <a:solidFill>
                <a:schemeClr val="bg1"/>
              </a:solidFill>
            </a:endParaRPr>
          </a:p>
        </p:txBody>
      </p:sp>
      <p:pic>
        <p:nvPicPr>
          <p:cNvPr id="7" name="图片 6"/>
          <p:cNvPicPr>
            <a:picLocks noChangeAspect="1"/>
          </p:cNvPicPr>
          <p:nvPr/>
        </p:nvPicPr>
        <p:blipFill>
          <a:blip r:embed="rId2"/>
          <a:stretch>
            <a:fillRect/>
          </a:stretch>
        </p:blipFill>
        <p:spPr>
          <a:xfrm>
            <a:off x="2461054" y="5293877"/>
            <a:ext cx="3170195" cy="998307"/>
          </a:xfrm>
          <a:prstGeom prst="rect">
            <a:avLst/>
          </a:prstGeom>
        </p:spPr>
      </p:pic>
      <p:pic>
        <p:nvPicPr>
          <p:cNvPr id="9" name="图片 8"/>
          <p:cNvPicPr>
            <a:picLocks noChangeAspect="1"/>
          </p:cNvPicPr>
          <p:nvPr/>
        </p:nvPicPr>
        <p:blipFill>
          <a:blip r:embed="rId3"/>
          <a:stretch>
            <a:fillRect/>
          </a:stretch>
        </p:blipFill>
        <p:spPr>
          <a:xfrm>
            <a:off x="6594136" y="5294052"/>
            <a:ext cx="2964437" cy="9525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应用程序设计（用映射说明基础算法的意义）</a:t>
            </a:r>
          </a:p>
        </p:txBody>
      </p:sp>
      <p:sp>
        <p:nvSpPr>
          <p:cNvPr id="3" name="内容占位符 2"/>
          <p:cNvSpPr>
            <a:spLocks noGrp="1"/>
          </p:cNvSpPr>
          <p:nvPr>
            <p:ph idx="1"/>
          </p:nvPr>
        </p:nvSpPr>
        <p:spPr/>
        <p:txBody>
          <a:bodyPr>
            <a:normAutofit fontScale="90000" lnSpcReduction="10000"/>
          </a:bodyPr>
          <a:lstStyle/>
          <a:p>
            <a:pPr marL="0" indent="0">
              <a:lnSpc>
                <a:spcPct val="150000"/>
              </a:lnSpc>
              <a:buNone/>
            </a:pPr>
            <a:r>
              <a:rPr lang="en-US" altLang="zh-CN" sz="2000" b="1" i="0" dirty="0">
                <a:solidFill>
                  <a:schemeClr val="bg1"/>
                </a:solidFill>
                <a:effectLst/>
                <a:latin typeface="-apple-system"/>
              </a:rPr>
              <a:t>  </a:t>
            </a:r>
            <a:r>
              <a:rPr lang="zh-CN" altLang="en-US" sz="2000" b="1" i="0" dirty="0">
                <a:solidFill>
                  <a:schemeClr val="bg1"/>
                </a:solidFill>
                <a:effectLst/>
                <a:latin typeface="-apple-system"/>
              </a:rPr>
              <a:t>这里先不考虑任务的执行时间、优先级和分时段，仅考虑构成连续可执行时段的开始结束时间。</a:t>
            </a:r>
            <a:br>
              <a:rPr lang="zh-CN" altLang="en-US" sz="2000" b="1" dirty="0">
                <a:solidFill>
                  <a:schemeClr val="bg1"/>
                </a:solidFill>
              </a:rPr>
            </a:br>
            <a:r>
              <a:rPr lang="zh-CN" altLang="en-US" sz="2000" b="1" i="0" dirty="0">
                <a:solidFill>
                  <a:schemeClr val="bg1"/>
                </a:solidFill>
                <a:effectLst/>
                <a:latin typeface="-apple-system"/>
              </a:rPr>
              <a:t>  </a:t>
            </a:r>
            <a:r>
              <a:rPr lang="en-US" altLang="zh-CN" sz="2000" b="1" i="0" dirty="0">
                <a:solidFill>
                  <a:schemeClr val="bg1"/>
                </a:solidFill>
                <a:effectLst/>
                <a:latin typeface="-apple-system"/>
              </a:rPr>
              <a:t>1.</a:t>
            </a:r>
            <a:r>
              <a:rPr lang="zh-CN" altLang="en-US" sz="2000" b="1" i="0" dirty="0">
                <a:solidFill>
                  <a:schemeClr val="bg1"/>
                </a:solidFill>
                <a:effectLst/>
                <a:latin typeface="-apple-system"/>
              </a:rPr>
              <a:t>按照任务开始时间的大小降序排列，即，开始最晚的任务在整个列表最前方，依次递减。</a:t>
            </a:r>
            <a:endParaRPr lang="en-US" altLang="zh-CN" sz="2000" b="1" i="0" dirty="0">
              <a:solidFill>
                <a:schemeClr val="bg1"/>
              </a:solidFill>
              <a:effectLst/>
              <a:latin typeface="-apple-system"/>
            </a:endParaRPr>
          </a:p>
          <a:p>
            <a:pPr marL="0" indent="0">
              <a:lnSpc>
                <a:spcPct val="150000"/>
              </a:lnSpc>
              <a:buNone/>
            </a:pPr>
            <a:br>
              <a:rPr lang="zh-CN" altLang="en-US" sz="2000" b="1" dirty="0">
                <a:solidFill>
                  <a:schemeClr val="bg1"/>
                </a:solidFill>
              </a:rPr>
            </a:br>
            <a:r>
              <a:rPr lang="zh-CN" altLang="en-US" sz="2000" b="1" i="0" dirty="0">
                <a:solidFill>
                  <a:schemeClr val="bg1"/>
                </a:solidFill>
                <a:effectLst/>
                <a:latin typeface="-apple-system"/>
              </a:rPr>
              <a:t>  </a:t>
            </a:r>
            <a:r>
              <a:rPr lang="en-US" altLang="zh-CN" sz="2000" b="1" i="0" dirty="0">
                <a:solidFill>
                  <a:schemeClr val="bg1"/>
                </a:solidFill>
                <a:effectLst/>
                <a:latin typeface="-apple-system"/>
              </a:rPr>
              <a:t>2.</a:t>
            </a:r>
            <a:r>
              <a:rPr lang="zh-CN" altLang="en-US" sz="2000" b="1" i="0" dirty="0">
                <a:solidFill>
                  <a:schemeClr val="bg1"/>
                </a:solidFill>
                <a:effectLst/>
                <a:latin typeface="-apple-system"/>
              </a:rPr>
              <a:t>初始化一个等价类数组，</a:t>
            </a:r>
            <a:r>
              <a:rPr lang="en-US" altLang="zh-CN" sz="2000" b="1" i="0" dirty="0">
                <a:solidFill>
                  <a:schemeClr val="bg1"/>
                </a:solidFill>
                <a:effectLst/>
                <a:latin typeface="-apple-system"/>
              </a:rPr>
              <a:t>0</a:t>
            </a:r>
            <a:r>
              <a:rPr lang="zh-CN" altLang="en-US" sz="2000" b="1" i="0" dirty="0">
                <a:solidFill>
                  <a:schemeClr val="bg1"/>
                </a:solidFill>
                <a:effectLst/>
                <a:latin typeface="-apple-system"/>
              </a:rPr>
              <a:t>索引弃用，长度自定义，其中每个元素的等价类为当前数组索引。以同样的方式伴随一个空的结果数组。</a:t>
            </a:r>
            <a:r>
              <a:rPr lang="zh-CN" altLang="en-US" sz="2000" b="1" i="0" dirty="0">
                <a:solidFill>
                  <a:srgbClr val="FFFF00"/>
                </a:solidFill>
                <a:effectLst/>
                <a:latin typeface="-apple-system"/>
              </a:rPr>
              <a:t>（等价类模拟实际操作，复制同样操作到结果数组）</a:t>
            </a:r>
            <a:endParaRPr lang="en-US" altLang="zh-CN" sz="2000" b="1" i="0" dirty="0">
              <a:solidFill>
                <a:srgbClr val="000000"/>
              </a:solidFill>
              <a:effectLst/>
              <a:latin typeface="-apple-system"/>
            </a:endParaRPr>
          </a:p>
          <a:p>
            <a:pPr marL="0" indent="0">
              <a:lnSpc>
                <a:spcPct val="150000"/>
              </a:lnSpc>
              <a:buNone/>
            </a:pPr>
            <a:br>
              <a:rPr lang="zh-CN" altLang="en-US" sz="2000" b="1" dirty="0"/>
            </a:br>
            <a:r>
              <a:rPr lang="zh-CN" altLang="en-US" sz="2000" b="1" i="0" dirty="0">
                <a:solidFill>
                  <a:srgbClr val="000000"/>
                </a:solidFill>
                <a:effectLst/>
                <a:latin typeface="-apple-system"/>
              </a:rPr>
              <a:t>  </a:t>
            </a:r>
            <a:r>
              <a:rPr lang="en-US" altLang="zh-CN" sz="2000" b="1" i="0" dirty="0">
                <a:solidFill>
                  <a:schemeClr val="bg1"/>
                </a:solidFill>
                <a:effectLst/>
                <a:latin typeface="-apple-system"/>
              </a:rPr>
              <a:t>3.</a:t>
            </a:r>
            <a:r>
              <a:rPr lang="zh-CN" altLang="en-US" sz="2000" b="1" i="0" dirty="0">
                <a:solidFill>
                  <a:schemeClr val="bg1"/>
                </a:solidFill>
                <a:effectLst/>
                <a:latin typeface="-apple-system"/>
              </a:rPr>
              <a:t>每次取出当前列表中头部的任务，根据其结束时间查询它的等价类，并判断这个等价类是否超出了它的可执行时段的范围。若超出，调度失败；若不超出，将该任务安排到结果数组中索引为其等价类的位置，并合并当前等价类与其前一个位置的等价类。重复这个过程直到某一个任务调度失败或是整个任务列表中的任务均得到调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应用程序设计（用映射说明基础算法的意义）</a:t>
            </a:r>
          </a:p>
        </p:txBody>
      </p:sp>
      <p:sp>
        <p:nvSpPr>
          <p:cNvPr id="3" name="内容占位符 2"/>
          <p:cNvSpPr>
            <a:spLocks noGrp="1"/>
          </p:cNvSpPr>
          <p:nvPr>
            <p:ph idx="1"/>
          </p:nvPr>
        </p:nvSpPr>
        <p:spPr/>
        <p:txBody>
          <a:bodyPr/>
          <a:lstStyle/>
          <a:p>
            <a:pPr marL="0" indent="0">
              <a:buNone/>
            </a:pPr>
            <a:r>
              <a:rPr lang="zh-CN" altLang="en-US" b="1" dirty="0">
                <a:solidFill>
                  <a:schemeClr val="bg1"/>
                </a:solidFill>
              </a:rPr>
              <a:t>实际操作与算法函数（等价类函数）中的双射映射</a:t>
            </a:r>
            <a:endParaRPr lang="en-US" altLang="zh-CN" b="1" dirty="0">
              <a:solidFill>
                <a:schemeClr val="bg1"/>
              </a:solidFill>
            </a:endParaRPr>
          </a:p>
          <a:p>
            <a:pPr marL="0" indent="0">
              <a:buNone/>
            </a:pPr>
            <a:endParaRPr lang="en-US" altLang="zh-CN" b="1" dirty="0">
              <a:solidFill>
                <a:schemeClr val="bg1"/>
              </a:solidFill>
            </a:endParaRPr>
          </a:p>
        </p:txBody>
      </p:sp>
      <p:graphicFrame>
        <p:nvGraphicFramePr>
          <p:cNvPr id="5" name="表格 5"/>
          <p:cNvGraphicFramePr>
            <a:graphicFrameLocks noGrp="1"/>
          </p:cNvGraphicFramePr>
          <p:nvPr/>
        </p:nvGraphicFramePr>
        <p:xfrm>
          <a:off x="722630" y="2597785"/>
          <a:ext cx="3121025" cy="503520"/>
        </p:xfrm>
        <a:graphic>
          <a:graphicData uri="http://schemas.openxmlformats.org/drawingml/2006/table">
            <a:tbl>
              <a:tblPr firstRow="1" bandRow="1">
                <a:tableStyleId>{5C22544A-7EE6-4342-B048-85BDC9FD1C3A}</a:tableStyleId>
              </a:tblPr>
              <a:tblGrid>
                <a:gridCol w="3121025">
                  <a:extLst>
                    <a:ext uri="{9D8B030D-6E8A-4147-A177-3AD203B41FA5}">
                      <a16:colId xmlns:a16="http://schemas.microsoft.com/office/drawing/2014/main" val="20000"/>
                    </a:ext>
                  </a:extLst>
                </a:gridCol>
              </a:tblGrid>
              <a:tr h="503520">
                <a:tc>
                  <a:txBody>
                    <a:bodyPr/>
                    <a:lstStyle/>
                    <a:p>
                      <a:r>
                        <a:rPr lang="en-US" altLang="zh-CN" dirty="0"/>
                        <a:t> initialize(</a:t>
                      </a:r>
                      <a:r>
                        <a:rPr lang="zh-CN" altLang="en-US" dirty="0"/>
                        <a:t>初始化等价类数组）</a:t>
                      </a:r>
                    </a:p>
                  </a:txBody>
                  <a:tcPr/>
                </a:tc>
                <a:extLst>
                  <a:ext uri="{0D108BD9-81ED-4DB2-BD59-A6C34878D82A}">
                    <a16:rowId xmlns:a16="http://schemas.microsoft.com/office/drawing/2014/main" val="10000"/>
                  </a:ext>
                </a:extLst>
              </a:tr>
            </a:tbl>
          </a:graphicData>
        </a:graphic>
      </p:graphicFrame>
      <p:cxnSp>
        <p:nvCxnSpPr>
          <p:cNvPr id="7" name="直接箭头连接符 6"/>
          <p:cNvCxnSpPr/>
          <p:nvPr/>
        </p:nvCxnSpPr>
        <p:spPr>
          <a:xfrm>
            <a:off x="3977196" y="2849732"/>
            <a:ext cx="3265170" cy="508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8" name="表格 8"/>
          <p:cNvGraphicFramePr>
            <a:graphicFrameLocks noGrp="1"/>
          </p:cNvGraphicFramePr>
          <p:nvPr/>
        </p:nvGraphicFramePr>
        <p:xfrm>
          <a:off x="7459338" y="2461412"/>
          <a:ext cx="3608280" cy="914400"/>
        </p:xfrm>
        <a:graphic>
          <a:graphicData uri="http://schemas.openxmlformats.org/drawingml/2006/table">
            <a:tbl>
              <a:tblPr firstRow="1" bandRow="1">
                <a:tableStyleId>{5C22544A-7EE6-4342-B048-85BDC9FD1C3A}</a:tableStyleId>
              </a:tblPr>
              <a:tblGrid>
                <a:gridCol w="3608280">
                  <a:extLst>
                    <a:ext uri="{9D8B030D-6E8A-4147-A177-3AD203B41FA5}">
                      <a16:colId xmlns:a16="http://schemas.microsoft.com/office/drawing/2014/main" val="20000"/>
                    </a:ext>
                  </a:extLst>
                </a:gridCol>
              </a:tblGrid>
              <a:tr h="370840">
                <a:tc>
                  <a:txBody>
                    <a:bodyPr/>
                    <a:lstStyle/>
                    <a:p>
                      <a:r>
                        <a:rPr lang="zh-CN" altLang="en-US" dirty="0"/>
                        <a:t>操作一</a:t>
                      </a:r>
                      <a:r>
                        <a:rPr lang="en-US" altLang="zh-CN" dirty="0"/>
                        <a:t>:</a:t>
                      </a:r>
                      <a:r>
                        <a:rPr lang="zh-CN" altLang="en-US" dirty="0"/>
                        <a:t>设置一排椅子，每把椅子把索引作为编号记录在椅背上（从</a:t>
                      </a:r>
                      <a:r>
                        <a:rPr lang="en-US" altLang="zh-CN" dirty="0"/>
                        <a:t>1</a:t>
                      </a:r>
                      <a:r>
                        <a:rPr lang="zh-CN" altLang="en-US" dirty="0"/>
                        <a:t>开始计数）</a:t>
                      </a:r>
                    </a:p>
                  </a:txBody>
                  <a:tcPr/>
                </a:tc>
                <a:extLst>
                  <a:ext uri="{0D108BD9-81ED-4DB2-BD59-A6C34878D82A}">
                    <a16:rowId xmlns:a16="http://schemas.microsoft.com/office/drawing/2014/main" val="10000"/>
                  </a:ext>
                </a:extLst>
              </a:tr>
            </a:tbl>
          </a:graphicData>
        </a:graphic>
      </p:graphicFrame>
      <p:graphicFrame>
        <p:nvGraphicFramePr>
          <p:cNvPr id="9" name="表格 9"/>
          <p:cNvGraphicFramePr>
            <a:graphicFrameLocks noGrp="1"/>
          </p:cNvGraphicFramePr>
          <p:nvPr/>
        </p:nvGraphicFramePr>
        <p:xfrm>
          <a:off x="722789" y="3901278"/>
          <a:ext cx="3121241" cy="370840"/>
        </p:xfrm>
        <a:graphic>
          <a:graphicData uri="http://schemas.openxmlformats.org/drawingml/2006/table">
            <a:tbl>
              <a:tblPr firstRow="1" bandRow="1">
                <a:tableStyleId>{5C22544A-7EE6-4342-B048-85BDC9FD1C3A}</a:tableStyleId>
              </a:tblPr>
              <a:tblGrid>
                <a:gridCol w="3121241">
                  <a:extLst>
                    <a:ext uri="{9D8B030D-6E8A-4147-A177-3AD203B41FA5}">
                      <a16:colId xmlns:a16="http://schemas.microsoft.com/office/drawing/2014/main" val="20000"/>
                    </a:ext>
                  </a:extLst>
                </a:gridCol>
              </a:tblGrid>
              <a:tr h="370840">
                <a:tc>
                  <a:txBody>
                    <a:bodyPr/>
                    <a:lstStyle/>
                    <a:p>
                      <a:r>
                        <a:rPr lang="en-US" altLang="zh-CN" dirty="0"/>
                        <a:t>  unite(</a:t>
                      </a:r>
                      <a:r>
                        <a:rPr lang="zh-CN" altLang="en-US" dirty="0"/>
                        <a:t>合并两个等价类</a:t>
                      </a:r>
                      <a:r>
                        <a:rPr lang="en-US" altLang="zh-CN" dirty="0"/>
                        <a:t>)</a:t>
                      </a:r>
                      <a:endParaRPr lang="zh-CN" altLang="en-US" dirty="0"/>
                    </a:p>
                  </a:txBody>
                  <a:tcPr/>
                </a:tc>
                <a:extLst>
                  <a:ext uri="{0D108BD9-81ED-4DB2-BD59-A6C34878D82A}">
                    <a16:rowId xmlns:a16="http://schemas.microsoft.com/office/drawing/2014/main" val="10000"/>
                  </a:ext>
                </a:extLst>
              </a:tr>
            </a:tbl>
          </a:graphicData>
        </a:graphic>
      </p:graphicFrame>
      <p:cxnSp>
        <p:nvCxnSpPr>
          <p:cNvPr id="12" name="直接箭头连接符 11"/>
          <p:cNvCxnSpPr/>
          <p:nvPr/>
        </p:nvCxnSpPr>
        <p:spPr>
          <a:xfrm flipV="1">
            <a:off x="4039340" y="4062150"/>
            <a:ext cx="3218180" cy="1270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13" name="表格 13"/>
          <p:cNvGraphicFramePr>
            <a:graphicFrameLocks noGrp="1"/>
          </p:cNvGraphicFramePr>
          <p:nvPr/>
        </p:nvGraphicFramePr>
        <p:xfrm>
          <a:off x="7474999" y="3814918"/>
          <a:ext cx="3608280" cy="914400"/>
        </p:xfrm>
        <a:graphic>
          <a:graphicData uri="http://schemas.openxmlformats.org/drawingml/2006/table">
            <a:tbl>
              <a:tblPr firstRow="1" bandRow="1">
                <a:tableStyleId>{5C22544A-7EE6-4342-B048-85BDC9FD1C3A}</a:tableStyleId>
              </a:tblPr>
              <a:tblGrid>
                <a:gridCol w="3608280">
                  <a:extLst>
                    <a:ext uri="{9D8B030D-6E8A-4147-A177-3AD203B41FA5}">
                      <a16:colId xmlns:a16="http://schemas.microsoft.com/office/drawing/2014/main" val="20000"/>
                    </a:ext>
                  </a:extLst>
                </a:gridCol>
              </a:tblGrid>
              <a:tr h="370840">
                <a:tc>
                  <a:txBody>
                    <a:bodyPr/>
                    <a:lstStyle/>
                    <a:p>
                      <a:r>
                        <a:rPr lang="zh-CN" altLang="en-US" dirty="0"/>
                        <a:t>操作二</a:t>
                      </a:r>
                      <a:r>
                        <a:rPr lang="en-US" altLang="zh-CN" dirty="0"/>
                        <a:t>:</a:t>
                      </a:r>
                      <a:r>
                        <a:rPr lang="zh-CN" altLang="en-US" dirty="0"/>
                        <a:t>把当前椅子上的编号修改为前方首个与自己编号不同的椅子的编号，并占用这个椅子</a:t>
                      </a:r>
                    </a:p>
                  </a:txBody>
                  <a:tcPr/>
                </a:tc>
                <a:extLst>
                  <a:ext uri="{0D108BD9-81ED-4DB2-BD59-A6C34878D82A}">
                    <a16:rowId xmlns:a16="http://schemas.microsoft.com/office/drawing/2014/main" val="10000"/>
                  </a:ext>
                </a:extLst>
              </a:tr>
            </a:tbl>
          </a:graphicData>
        </a:graphic>
      </p:graphicFrame>
      <p:graphicFrame>
        <p:nvGraphicFramePr>
          <p:cNvPr id="14" name="表格 14"/>
          <p:cNvGraphicFramePr>
            <a:graphicFrameLocks noGrp="1"/>
          </p:cNvGraphicFramePr>
          <p:nvPr/>
        </p:nvGraphicFramePr>
        <p:xfrm>
          <a:off x="722789" y="5310900"/>
          <a:ext cx="3121241" cy="370840"/>
        </p:xfrm>
        <a:graphic>
          <a:graphicData uri="http://schemas.openxmlformats.org/drawingml/2006/table">
            <a:tbl>
              <a:tblPr firstRow="1" bandRow="1">
                <a:tableStyleId>{5C22544A-7EE6-4342-B048-85BDC9FD1C3A}</a:tableStyleId>
              </a:tblPr>
              <a:tblGrid>
                <a:gridCol w="3121241">
                  <a:extLst>
                    <a:ext uri="{9D8B030D-6E8A-4147-A177-3AD203B41FA5}">
                      <a16:colId xmlns:a16="http://schemas.microsoft.com/office/drawing/2014/main" val="20000"/>
                    </a:ext>
                  </a:extLst>
                </a:gridCol>
              </a:tblGrid>
              <a:tr h="370840">
                <a:tc>
                  <a:txBody>
                    <a:bodyPr/>
                    <a:lstStyle/>
                    <a:p>
                      <a:r>
                        <a:rPr lang="en-US" altLang="zh-CN" dirty="0"/>
                        <a:t>  find(</a:t>
                      </a:r>
                      <a:r>
                        <a:rPr lang="zh-CN" altLang="en-US" dirty="0"/>
                        <a:t>寻找一个元素的等价类</a:t>
                      </a:r>
                      <a:r>
                        <a:rPr lang="en-US" altLang="zh-CN" dirty="0"/>
                        <a:t>)</a:t>
                      </a:r>
                      <a:endParaRPr lang="zh-CN" altLang="en-US" dirty="0"/>
                    </a:p>
                  </a:txBody>
                  <a:tcPr/>
                </a:tc>
                <a:extLst>
                  <a:ext uri="{0D108BD9-81ED-4DB2-BD59-A6C34878D82A}">
                    <a16:rowId xmlns:a16="http://schemas.microsoft.com/office/drawing/2014/main" val="10000"/>
                  </a:ext>
                </a:extLst>
              </a:tr>
            </a:tbl>
          </a:graphicData>
        </a:graphic>
      </p:graphicFrame>
      <p:cxnSp>
        <p:nvCxnSpPr>
          <p:cNvPr id="16" name="直接箭头连接符 15"/>
          <p:cNvCxnSpPr/>
          <p:nvPr/>
        </p:nvCxnSpPr>
        <p:spPr>
          <a:xfrm>
            <a:off x="4039340" y="5495278"/>
            <a:ext cx="3240349" cy="0"/>
          </a:xfrm>
          <a:prstGeom prst="straightConnector1">
            <a:avLst/>
          </a:prstGeom>
          <a:ln w="57150">
            <a:headEnd type="triangle" w="med" len="med"/>
            <a:tailEnd type="triangle" w="med" len="med"/>
          </a:ln>
          <a:effectLst>
            <a:glow rad="50800">
              <a:schemeClr val="accent1">
                <a:alpha val="40000"/>
              </a:schemeClr>
            </a:glow>
          </a:effectLst>
        </p:spPr>
        <p:style>
          <a:lnRef idx="3">
            <a:schemeClr val="accent2"/>
          </a:lnRef>
          <a:fillRef idx="0">
            <a:schemeClr val="accent2"/>
          </a:fillRef>
          <a:effectRef idx="2">
            <a:schemeClr val="accent2"/>
          </a:effectRef>
          <a:fontRef idx="minor">
            <a:schemeClr val="tx1"/>
          </a:fontRef>
        </p:style>
      </p:cxnSp>
      <p:graphicFrame>
        <p:nvGraphicFramePr>
          <p:cNvPr id="17" name="表格 17"/>
          <p:cNvGraphicFramePr>
            <a:graphicFrameLocks noGrp="1"/>
          </p:cNvGraphicFramePr>
          <p:nvPr/>
        </p:nvGraphicFramePr>
        <p:xfrm>
          <a:off x="7474999" y="5275390"/>
          <a:ext cx="3581647" cy="914400"/>
        </p:xfrm>
        <a:graphic>
          <a:graphicData uri="http://schemas.openxmlformats.org/drawingml/2006/table">
            <a:tbl>
              <a:tblPr firstRow="1" bandRow="1">
                <a:tableStyleId>{5C22544A-7EE6-4342-B048-85BDC9FD1C3A}</a:tableStyleId>
              </a:tblPr>
              <a:tblGrid>
                <a:gridCol w="3581647">
                  <a:extLst>
                    <a:ext uri="{9D8B030D-6E8A-4147-A177-3AD203B41FA5}">
                      <a16:colId xmlns:a16="http://schemas.microsoft.com/office/drawing/2014/main" val="20000"/>
                    </a:ext>
                  </a:extLst>
                </a:gridCol>
              </a:tblGrid>
              <a:tr h="370840">
                <a:tc>
                  <a:txBody>
                    <a:bodyPr/>
                    <a:lstStyle/>
                    <a:p>
                      <a:r>
                        <a:rPr lang="zh-CN" altLang="en-US" dirty="0"/>
                        <a:t>操作三：根据当前椅子上的编号查询索引为这个编号的椅子是否是空的</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lnSpc>
                <a:spcPct val="150000"/>
              </a:lnSpc>
              <a:buNone/>
            </a:pPr>
            <a:r>
              <a:rPr lang="zh-CN" altLang="en-US" sz="2220" b="1" dirty="0">
                <a:solidFill>
                  <a:schemeClr val="bg1"/>
                </a:solidFill>
              </a:rPr>
              <a:t>操作一的意义：</a:t>
            </a:r>
            <a:r>
              <a:rPr lang="zh-CN" altLang="en-US" sz="2220" b="1" dirty="0">
                <a:solidFill>
                  <a:srgbClr val="FFFF00"/>
                </a:solidFill>
              </a:rPr>
              <a:t>指出距离当前椅子的最近且可用的椅子的位置。</a:t>
            </a:r>
            <a:endParaRPr lang="en-US" altLang="zh-CN" sz="2220" b="1" dirty="0">
              <a:solidFill>
                <a:srgbClr val="FF0000"/>
              </a:solidFill>
            </a:endParaRPr>
          </a:p>
          <a:p>
            <a:pPr marL="0" indent="0">
              <a:lnSpc>
                <a:spcPct val="150000"/>
              </a:lnSpc>
              <a:buNone/>
            </a:pPr>
            <a:r>
              <a:rPr lang="zh-CN" altLang="en-US" sz="2220" b="1" dirty="0">
                <a:solidFill>
                  <a:schemeClr val="bg1"/>
                </a:solidFill>
              </a:rPr>
              <a:t>操作二的意义：当这个椅子被占用时，若后续有任务来询问这把椅子是否可以为其所用时，这把椅子会告诉这个任务：</a:t>
            </a:r>
            <a:r>
              <a:rPr lang="zh-CN" altLang="en-US" sz="2220" b="1" dirty="0">
                <a:solidFill>
                  <a:srgbClr val="FFFF00"/>
                </a:solidFill>
              </a:rPr>
              <a:t>“我已经不可用了，但我知道在我前方离我最近的且可用的椅子在哪里，我的编号就是它的索引。”</a:t>
            </a:r>
            <a:endParaRPr lang="en-US" altLang="zh-CN" sz="2220" b="1" dirty="0">
              <a:solidFill>
                <a:srgbClr val="FFFF00"/>
              </a:solidFill>
            </a:endParaRPr>
          </a:p>
          <a:p>
            <a:pPr marL="0" indent="0">
              <a:lnSpc>
                <a:spcPct val="150000"/>
              </a:lnSpc>
              <a:buNone/>
            </a:pPr>
            <a:endParaRPr lang="en-US" altLang="zh-CN" sz="2220" b="1" dirty="0"/>
          </a:p>
          <a:p>
            <a:pPr marL="0" indent="0">
              <a:lnSpc>
                <a:spcPct val="150000"/>
              </a:lnSpc>
              <a:buNone/>
            </a:pPr>
            <a:r>
              <a:rPr lang="zh-CN" altLang="en-US" sz="2220" b="1" dirty="0">
                <a:solidFill>
                  <a:schemeClr val="bg1"/>
                </a:solidFill>
              </a:rPr>
              <a:t>操作三的意义：查询当前椅子前方最近可用的椅子</a:t>
            </a:r>
            <a:r>
              <a:rPr lang="zh-CN" altLang="en-US" sz="2220" b="1" dirty="0">
                <a:solidFill>
                  <a:srgbClr val="FFFF00"/>
                </a:solidFill>
              </a:rPr>
              <a:t>（当然也可能是它自己）</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buNone/>
            </a:pPr>
            <a:r>
              <a:rPr lang="zh-CN" altLang="en-US" sz="2000" b="1" dirty="0">
                <a:solidFill>
                  <a:schemeClr val="bg1"/>
                </a:solidFill>
              </a:rPr>
              <a:t>整体流程：每个任务去查询自己可用的最后一把椅子（即最迟结束时间），询问其前方最近的可用的椅子，判断这个椅子是否在自己的可执行时段中。若在，占用；若不在，调度失败。</a:t>
            </a:r>
            <a:endParaRPr lang="en-US" altLang="zh-CN" sz="2000" b="1" dirty="0">
              <a:solidFill>
                <a:schemeClr val="bg1"/>
              </a:solidFill>
            </a:endParaRPr>
          </a:p>
          <a:p>
            <a:pPr marL="0" indent="0">
              <a:buNone/>
            </a:pPr>
            <a:r>
              <a:rPr lang="zh-CN" altLang="en-US" sz="2000" b="1" dirty="0">
                <a:solidFill>
                  <a:schemeClr val="bg1"/>
                </a:solidFill>
              </a:rPr>
              <a:t>一个实例：</a:t>
            </a:r>
            <a:endParaRPr lang="en-US" altLang="zh-CN" sz="2000" b="1" dirty="0">
              <a:solidFill>
                <a:schemeClr val="bg1"/>
              </a:solidFill>
            </a:endParaRPr>
          </a:p>
          <a:p>
            <a:pPr marL="0" indent="0">
              <a:buNone/>
            </a:pPr>
            <a:r>
              <a:rPr lang="en-US" altLang="zh-CN" sz="2000" b="1" dirty="0">
                <a:solidFill>
                  <a:schemeClr val="bg1"/>
                </a:solidFill>
              </a:rPr>
              <a:t>	1. </a:t>
            </a:r>
            <a:r>
              <a:rPr lang="zh-CN" altLang="en-US" sz="2000" b="1" dirty="0">
                <a:solidFill>
                  <a:schemeClr val="bg1"/>
                </a:solidFill>
              </a:rPr>
              <a:t>当前任务的开始结束时间为</a:t>
            </a:r>
            <a:r>
              <a:rPr lang="en-US" altLang="zh-CN" sz="2000" b="1" dirty="0">
                <a:solidFill>
                  <a:schemeClr val="bg1"/>
                </a:solidFill>
              </a:rPr>
              <a:t>13-16</a:t>
            </a:r>
          </a:p>
          <a:p>
            <a:pPr marL="0" indent="0">
              <a:buNone/>
            </a:pPr>
            <a:r>
              <a:rPr lang="en-US" altLang="zh-CN" sz="2000" b="1" dirty="0">
                <a:solidFill>
                  <a:schemeClr val="bg1"/>
                </a:solidFill>
              </a:rPr>
              <a:t>	2. </a:t>
            </a:r>
            <a:r>
              <a:rPr lang="zh-CN" altLang="en-US" sz="2000" b="1" dirty="0">
                <a:solidFill>
                  <a:schemeClr val="bg1"/>
                </a:solidFill>
              </a:rPr>
              <a:t>查询</a:t>
            </a:r>
            <a:r>
              <a:rPr lang="en-US" altLang="zh-CN" sz="2000" b="1" dirty="0">
                <a:solidFill>
                  <a:schemeClr val="bg1"/>
                </a:solidFill>
              </a:rPr>
              <a:t>16</a:t>
            </a:r>
            <a:r>
              <a:rPr lang="zh-CN" altLang="en-US" sz="2000" b="1" dirty="0">
                <a:solidFill>
                  <a:schemeClr val="bg1"/>
                </a:solidFill>
              </a:rPr>
              <a:t>号椅子，</a:t>
            </a:r>
            <a:r>
              <a:rPr lang="en-US" altLang="zh-CN" sz="2000" b="1" dirty="0">
                <a:solidFill>
                  <a:schemeClr val="bg1"/>
                </a:solidFill>
              </a:rPr>
              <a:t>16</a:t>
            </a:r>
            <a:r>
              <a:rPr lang="zh-CN" altLang="en-US" sz="2000" b="1" dirty="0">
                <a:solidFill>
                  <a:schemeClr val="bg1"/>
                </a:solidFill>
              </a:rPr>
              <a:t>号椅子为其指路，告诉该任务可用的椅子是</a:t>
            </a:r>
            <a:r>
              <a:rPr lang="en-US" altLang="zh-CN" sz="2000" b="1" dirty="0">
                <a:solidFill>
                  <a:schemeClr val="bg1"/>
                </a:solidFill>
              </a:rPr>
              <a:t>14</a:t>
            </a:r>
            <a:r>
              <a:rPr lang="zh-CN" altLang="en-US" sz="2000" b="1" dirty="0">
                <a:solidFill>
                  <a:schemeClr val="bg1"/>
                </a:solidFill>
              </a:rPr>
              <a:t>号</a:t>
            </a:r>
            <a:endParaRPr lang="en-US" altLang="zh-CN" sz="2000" b="1" dirty="0">
              <a:solidFill>
                <a:schemeClr val="bg1"/>
              </a:solidFill>
            </a:endParaRPr>
          </a:p>
          <a:p>
            <a:pPr marL="0" indent="0">
              <a:buNone/>
            </a:pPr>
            <a:r>
              <a:rPr lang="en-US" altLang="zh-CN" sz="2000" b="1" dirty="0">
                <a:solidFill>
                  <a:schemeClr val="bg1"/>
                </a:solidFill>
              </a:rPr>
              <a:t>	3. 14</a:t>
            </a:r>
            <a:r>
              <a:rPr lang="zh-CN" altLang="en-US" sz="2000" b="1" dirty="0">
                <a:solidFill>
                  <a:schemeClr val="bg1"/>
                </a:solidFill>
              </a:rPr>
              <a:t>号椅子可用，该任务占用。</a:t>
            </a:r>
            <a:endParaRPr lang="en-US" altLang="zh-CN" sz="2000" b="1" dirty="0">
              <a:solidFill>
                <a:schemeClr val="bg1"/>
              </a:solidFill>
            </a:endParaRPr>
          </a:p>
          <a:p>
            <a:pPr marL="0" indent="0">
              <a:buNone/>
            </a:pPr>
            <a:r>
              <a:rPr lang="zh-CN" altLang="en-US" sz="2000" b="1" dirty="0">
                <a:solidFill>
                  <a:schemeClr val="bg1"/>
                </a:solidFill>
              </a:rPr>
              <a:t>也可能：</a:t>
            </a:r>
            <a:endParaRPr lang="en-US" altLang="zh-CN" sz="2000" b="1" dirty="0">
              <a:solidFill>
                <a:schemeClr val="bg1"/>
              </a:solidFill>
            </a:endParaRPr>
          </a:p>
          <a:p>
            <a:pPr marL="0" indent="0">
              <a:buNone/>
            </a:pPr>
            <a:r>
              <a:rPr lang="en-US" altLang="zh-CN" sz="2000" b="1" dirty="0">
                <a:solidFill>
                  <a:schemeClr val="bg1"/>
                </a:solidFill>
              </a:rPr>
              <a:t>	2. 16</a:t>
            </a:r>
            <a:r>
              <a:rPr lang="zh-CN" altLang="en-US" sz="2000" b="1" dirty="0">
                <a:solidFill>
                  <a:schemeClr val="bg1"/>
                </a:solidFill>
              </a:rPr>
              <a:t>号椅子指路</a:t>
            </a:r>
            <a:r>
              <a:rPr lang="en-US" altLang="zh-CN" sz="2000" b="1" dirty="0">
                <a:solidFill>
                  <a:schemeClr val="bg1"/>
                </a:solidFill>
              </a:rPr>
              <a:t>11</a:t>
            </a:r>
            <a:r>
              <a:rPr lang="zh-CN" altLang="en-US" sz="2000" b="1" dirty="0">
                <a:solidFill>
                  <a:schemeClr val="bg1"/>
                </a:solidFill>
              </a:rPr>
              <a:t>号</a:t>
            </a:r>
            <a:endParaRPr lang="en-US" altLang="zh-CN" sz="2000" b="1" dirty="0">
              <a:solidFill>
                <a:schemeClr val="bg1"/>
              </a:solidFill>
            </a:endParaRPr>
          </a:p>
          <a:p>
            <a:pPr marL="0" indent="0">
              <a:buNone/>
            </a:pPr>
            <a:r>
              <a:rPr lang="en-US" altLang="zh-CN" sz="2000" b="1" dirty="0">
                <a:solidFill>
                  <a:schemeClr val="bg1"/>
                </a:solidFill>
              </a:rPr>
              <a:t>	3. 11</a:t>
            </a:r>
            <a:r>
              <a:rPr lang="zh-CN" altLang="en-US" sz="2000" b="1" dirty="0">
                <a:solidFill>
                  <a:schemeClr val="bg1"/>
                </a:solidFill>
              </a:rPr>
              <a:t>号不可用，（这也说明</a:t>
            </a:r>
            <a:r>
              <a:rPr lang="en-US" altLang="zh-CN" sz="2000" b="1" dirty="0">
                <a:solidFill>
                  <a:schemeClr val="bg1"/>
                </a:solidFill>
              </a:rPr>
              <a:t>13-16</a:t>
            </a:r>
            <a:r>
              <a:rPr lang="zh-CN" altLang="en-US" sz="2000" b="1" dirty="0">
                <a:solidFill>
                  <a:schemeClr val="bg1"/>
                </a:solidFill>
              </a:rPr>
              <a:t>已经都被占用了，其实</a:t>
            </a:r>
            <a:r>
              <a:rPr lang="en-US" altLang="zh-CN" sz="2000" b="1" dirty="0">
                <a:solidFill>
                  <a:schemeClr val="bg1"/>
                </a:solidFill>
              </a:rPr>
              <a:t>12</a:t>
            </a:r>
            <a:r>
              <a:rPr lang="zh-CN" altLang="en-US" sz="2000" b="1" dirty="0">
                <a:solidFill>
                  <a:schemeClr val="bg1"/>
                </a:solidFill>
              </a:rPr>
              <a:t>也被占用了）调度失败。</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bg1"/>
                </a:solidFill>
              </a:rPr>
              <a:t>应用程序设计（用映射说明基础算法的意义）</a:t>
            </a:r>
          </a:p>
        </p:txBody>
      </p:sp>
      <p:sp>
        <p:nvSpPr>
          <p:cNvPr id="3" name="内容占位符 2"/>
          <p:cNvSpPr>
            <a:spLocks noGrp="1"/>
          </p:cNvSpPr>
          <p:nvPr>
            <p:ph idx="1"/>
          </p:nvPr>
        </p:nvSpPr>
        <p:spPr/>
        <p:txBody>
          <a:bodyPr>
            <a:normAutofit/>
          </a:bodyPr>
          <a:lstStyle/>
          <a:p>
            <a:pPr marL="0" indent="0">
              <a:buNone/>
            </a:pPr>
            <a:r>
              <a:rPr lang="zh-CN" altLang="en-US" sz="2000" b="1" dirty="0">
                <a:solidFill>
                  <a:schemeClr val="bg1"/>
                </a:solidFill>
              </a:rPr>
              <a:t>为什么一开始任务要按照开始时间的大小降序排列？</a:t>
            </a:r>
            <a:endParaRPr lang="en-US" altLang="zh-CN" sz="2000" b="1" dirty="0">
              <a:solidFill>
                <a:schemeClr val="bg1"/>
              </a:solidFill>
            </a:endParaRPr>
          </a:p>
          <a:p>
            <a:pPr marL="0" indent="0">
              <a:buNone/>
            </a:pPr>
            <a:r>
              <a:rPr lang="zh-CN" altLang="en-US" sz="2000" b="1" dirty="0">
                <a:solidFill>
                  <a:schemeClr val="bg1"/>
                </a:solidFill>
              </a:rPr>
              <a:t>下面给出一个</a:t>
            </a:r>
            <a:r>
              <a:rPr lang="zh-CN" altLang="en-US" sz="2000" b="1" dirty="0">
                <a:solidFill>
                  <a:srgbClr val="FFFF00"/>
                </a:solidFill>
              </a:rPr>
              <a:t>侧重于直观感受</a:t>
            </a:r>
            <a:r>
              <a:rPr lang="zh-CN" altLang="en-US" sz="2000" b="1" dirty="0">
                <a:solidFill>
                  <a:schemeClr val="bg1"/>
                </a:solidFill>
              </a:rPr>
              <a:t>的实例，证明放到后面：</a:t>
            </a:r>
            <a:endParaRPr lang="en-US" altLang="zh-CN" sz="2000" b="1" dirty="0">
              <a:solidFill>
                <a:schemeClr val="bg1"/>
              </a:solidFill>
            </a:endParaRPr>
          </a:p>
          <a:p>
            <a:pPr marL="0" indent="0">
              <a:buNone/>
            </a:pPr>
            <a:r>
              <a:rPr lang="en-US" altLang="zh-CN" sz="2000" b="1" dirty="0"/>
              <a:t>	</a:t>
            </a:r>
            <a:r>
              <a:rPr lang="en-US" altLang="zh-CN" sz="2000" b="1" dirty="0">
                <a:solidFill>
                  <a:schemeClr val="bg1"/>
                </a:solidFill>
              </a:rPr>
              <a:t>1.</a:t>
            </a:r>
            <a:r>
              <a:rPr lang="zh-CN" altLang="en-US" sz="2000" b="1" dirty="0">
                <a:solidFill>
                  <a:schemeClr val="bg1"/>
                </a:solidFill>
              </a:rPr>
              <a:t>按照任务序列的顺序调度，则任务</a:t>
            </a:r>
            <a:r>
              <a:rPr lang="en-US" altLang="zh-CN" sz="2000" b="1" dirty="0">
                <a:solidFill>
                  <a:schemeClr val="bg1"/>
                </a:solidFill>
              </a:rPr>
              <a:t>1</a:t>
            </a:r>
            <a:r>
              <a:rPr lang="zh-CN" altLang="en-US" sz="2000" b="1" dirty="0">
                <a:solidFill>
                  <a:schemeClr val="bg1"/>
                </a:solidFill>
              </a:rPr>
              <a:t>占用椅子</a:t>
            </a:r>
            <a:r>
              <a:rPr lang="en-US" altLang="zh-CN" sz="2000" b="1" dirty="0">
                <a:solidFill>
                  <a:schemeClr val="bg1"/>
                </a:solidFill>
              </a:rPr>
              <a:t>2</a:t>
            </a:r>
            <a:r>
              <a:rPr lang="zh-CN" altLang="en-US" sz="2000" b="1" dirty="0">
                <a:solidFill>
                  <a:schemeClr val="bg1"/>
                </a:solidFill>
              </a:rPr>
              <a:t>，任务</a:t>
            </a:r>
            <a:r>
              <a:rPr lang="en-US" altLang="zh-CN" sz="2000" b="1" dirty="0">
                <a:solidFill>
                  <a:schemeClr val="bg1"/>
                </a:solidFill>
              </a:rPr>
              <a:t>2</a:t>
            </a:r>
            <a:r>
              <a:rPr lang="zh-CN" altLang="en-US" sz="2000" b="1" dirty="0">
                <a:solidFill>
                  <a:schemeClr val="bg1"/>
                </a:solidFill>
              </a:rPr>
              <a:t>没地方可去</a:t>
            </a:r>
            <a:endParaRPr lang="en-US" altLang="zh-CN" sz="2000" b="1" dirty="0">
              <a:solidFill>
                <a:schemeClr val="bg1"/>
              </a:solidFill>
            </a:endParaRPr>
          </a:p>
          <a:p>
            <a:pPr marL="0" indent="0">
              <a:buNone/>
            </a:pPr>
            <a:r>
              <a:rPr lang="en-US" altLang="zh-CN" sz="2000" b="1" dirty="0"/>
              <a:t>		</a:t>
            </a:r>
          </a:p>
          <a:p>
            <a:pPr marL="0" indent="0">
              <a:buNone/>
            </a:pPr>
            <a:endParaRPr lang="en-US" altLang="zh-CN" sz="2000" b="1" dirty="0"/>
          </a:p>
          <a:p>
            <a:pPr marL="0" indent="0">
              <a:buNone/>
            </a:pPr>
            <a:r>
              <a:rPr lang="en-US" altLang="zh-CN" sz="2000" b="1" dirty="0"/>
              <a:t>	</a:t>
            </a:r>
            <a:r>
              <a:rPr lang="en-US" altLang="zh-CN" sz="2000" b="1" dirty="0">
                <a:solidFill>
                  <a:schemeClr val="bg1"/>
                </a:solidFill>
              </a:rPr>
              <a:t>2.</a:t>
            </a:r>
            <a:r>
              <a:rPr lang="zh-CN" altLang="en-US" sz="2000" b="1" dirty="0">
                <a:solidFill>
                  <a:schemeClr val="bg1"/>
                </a:solidFill>
              </a:rPr>
              <a:t>按照开始时间降序调度</a:t>
            </a:r>
            <a:endParaRPr lang="en-US" altLang="zh-CN" sz="2000" b="1" dirty="0">
              <a:solidFill>
                <a:schemeClr val="bg1"/>
              </a:solidFill>
            </a:endParaRPr>
          </a:p>
          <a:p>
            <a:pPr marL="0" indent="0">
              <a:buNone/>
            </a:pPr>
            <a:endParaRPr lang="en-US" altLang="zh-CN" sz="2000" b="1" dirty="0">
              <a:solidFill>
                <a:schemeClr val="bg1"/>
              </a:solidFill>
            </a:endParaRPr>
          </a:p>
        </p:txBody>
      </p:sp>
      <p:pic>
        <p:nvPicPr>
          <p:cNvPr id="5" name="图片 4"/>
          <p:cNvPicPr>
            <a:picLocks noChangeAspect="1"/>
          </p:cNvPicPr>
          <p:nvPr/>
        </p:nvPicPr>
        <p:blipFill>
          <a:blip r:embed="rId2"/>
          <a:stretch>
            <a:fillRect/>
          </a:stretch>
        </p:blipFill>
        <p:spPr>
          <a:xfrm>
            <a:off x="7055100" y="3200183"/>
            <a:ext cx="4740051" cy="2446232"/>
          </a:xfrm>
          <a:prstGeom prst="rect">
            <a:avLst/>
          </a:prstGeom>
        </p:spPr>
      </p:pic>
      <p:graphicFrame>
        <p:nvGraphicFramePr>
          <p:cNvPr id="6" name="表格 6"/>
          <p:cNvGraphicFramePr>
            <a:graphicFrameLocks noGrp="1"/>
          </p:cNvGraphicFramePr>
          <p:nvPr/>
        </p:nvGraphicFramePr>
        <p:xfrm>
          <a:off x="1037700" y="3200183"/>
          <a:ext cx="4635132" cy="370840"/>
        </p:xfrm>
        <a:graphic>
          <a:graphicData uri="http://schemas.openxmlformats.org/drawingml/2006/table">
            <a:tbl>
              <a:tblPr firstRow="1" bandRow="1">
                <a:tableStyleId>{5C22544A-7EE6-4342-B048-85BDC9FD1C3A}</a:tableStyleId>
              </a:tblPr>
              <a:tblGrid>
                <a:gridCol w="2317566">
                  <a:extLst>
                    <a:ext uri="{9D8B030D-6E8A-4147-A177-3AD203B41FA5}">
                      <a16:colId xmlns:a16="http://schemas.microsoft.com/office/drawing/2014/main" val="20000"/>
                    </a:ext>
                  </a:extLst>
                </a:gridCol>
                <a:gridCol w="2317566">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r>
                        <a:rPr lang="zh-CN" altLang="en-US" dirty="0"/>
                        <a:t>任务</a:t>
                      </a:r>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7" name="表格 7"/>
          <p:cNvGraphicFramePr>
            <a:graphicFrameLocks noGrp="1"/>
          </p:cNvGraphicFramePr>
          <p:nvPr/>
        </p:nvGraphicFramePr>
        <p:xfrm>
          <a:off x="1037700" y="4415140"/>
          <a:ext cx="4634681" cy="370840"/>
        </p:xfrm>
        <a:graphic>
          <a:graphicData uri="http://schemas.openxmlformats.org/drawingml/2006/table">
            <a:tbl>
              <a:tblPr firstRow="1" bandRow="1">
                <a:tableStyleId>{5C22544A-7EE6-4342-B048-85BDC9FD1C3A}</a:tableStyleId>
              </a:tblPr>
              <a:tblGrid>
                <a:gridCol w="2317566">
                  <a:extLst>
                    <a:ext uri="{9D8B030D-6E8A-4147-A177-3AD203B41FA5}">
                      <a16:colId xmlns:a16="http://schemas.microsoft.com/office/drawing/2014/main" val="20000"/>
                    </a:ext>
                  </a:extLst>
                </a:gridCol>
                <a:gridCol w="2317115">
                  <a:extLst>
                    <a:ext uri="{9D8B030D-6E8A-4147-A177-3AD203B41FA5}">
                      <a16:colId xmlns:a16="http://schemas.microsoft.com/office/drawing/2014/main" val="20001"/>
                    </a:ext>
                  </a:extLst>
                </a:gridCol>
              </a:tblGrid>
              <a:tr h="370840">
                <a:tc>
                  <a:txBody>
                    <a:bodyPr/>
                    <a:lstStyle/>
                    <a:p>
                      <a:r>
                        <a:rPr lang="en-US" altLang="zh-CN" dirty="0"/>
                        <a:t>  </a:t>
                      </a:r>
                      <a:r>
                        <a:rPr lang="zh-CN" altLang="en-US" dirty="0"/>
                        <a:t>第二步 任务</a:t>
                      </a:r>
                      <a:r>
                        <a:rPr lang="en-US" altLang="zh-CN" dirty="0"/>
                        <a:t>1</a:t>
                      </a:r>
                      <a:endParaRPr lang="zh-CN" altLang="en-US" dirty="0"/>
                    </a:p>
                  </a:txBody>
                  <a:tcPr/>
                </a:tc>
                <a:tc>
                  <a:txBody>
                    <a:bodyPr/>
                    <a:lstStyle/>
                    <a:p>
                      <a:r>
                        <a:rPr lang="en-US" altLang="zh-CN" dirty="0"/>
                        <a:t>  </a:t>
                      </a:r>
                      <a:r>
                        <a:rPr lang="zh-CN" altLang="en-US" dirty="0"/>
                        <a:t>第一步 任务</a:t>
                      </a:r>
                      <a:r>
                        <a:rPr lang="en-US" altLang="zh-CN" dirty="0"/>
                        <a:t>2</a:t>
                      </a:r>
                      <a:endParaRPr lang="zh-CN" altLang="en-US" dirty="0"/>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应用程序设计（额外功能的实现）</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3.2 </a:t>
            </a:r>
            <a:r>
              <a:rPr lang="zh-CN" altLang="en-US" b="1" dirty="0">
                <a:solidFill>
                  <a:schemeClr val="bg1"/>
                </a:solidFill>
              </a:rPr>
              <a:t>额外功能的实现</a:t>
            </a:r>
            <a:endParaRPr lang="en-US" altLang="zh-CN" b="1" dirty="0">
              <a:solidFill>
                <a:schemeClr val="bg1"/>
              </a:solidFill>
            </a:endParaRPr>
          </a:p>
          <a:p>
            <a:pPr marL="0" indent="0">
              <a:buNone/>
            </a:pPr>
            <a:r>
              <a:rPr lang="en-US" altLang="zh-CN" b="1" dirty="0">
                <a:solidFill>
                  <a:schemeClr val="bg1"/>
                </a:solidFill>
              </a:rPr>
              <a:t>	3.2.1 </a:t>
            </a:r>
            <a:r>
              <a:rPr lang="zh-CN" altLang="en-US" b="1" dirty="0">
                <a:solidFill>
                  <a:schemeClr val="bg1"/>
                </a:solidFill>
              </a:rPr>
              <a:t>多执行时间</a:t>
            </a:r>
            <a:endParaRPr lang="en-US" altLang="zh-CN" b="1" dirty="0">
              <a:solidFill>
                <a:schemeClr val="bg1"/>
              </a:solidFill>
            </a:endParaRPr>
          </a:p>
          <a:p>
            <a:pPr marL="0" indent="0">
              <a:buNone/>
            </a:pPr>
            <a:r>
              <a:rPr lang="en-US" altLang="zh-CN" b="1" dirty="0">
                <a:solidFill>
                  <a:schemeClr val="bg1"/>
                </a:solidFill>
              </a:rPr>
              <a:t>	3.2.2 </a:t>
            </a:r>
            <a:r>
              <a:rPr lang="zh-CN" altLang="en-US" b="1" dirty="0">
                <a:solidFill>
                  <a:schemeClr val="bg1"/>
                </a:solidFill>
              </a:rPr>
              <a:t>用户预设优先级</a:t>
            </a:r>
            <a:endParaRPr lang="en-US" altLang="zh-CN" b="1" dirty="0">
              <a:solidFill>
                <a:schemeClr val="bg1"/>
              </a:solidFill>
            </a:endParaRPr>
          </a:p>
          <a:p>
            <a:pPr marL="0" indent="0">
              <a:buNone/>
            </a:pPr>
            <a:r>
              <a:rPr lang="en-US" altLang="zh-CN" b="1" dirty="0">
                <a:solidFill>
                  <a:schemeClr val="bg1"/>
                </a:solidFill>
              </a:rPr>
              <a:t>	3.2.3 </a:t>
            </a:r>
            <a:r>
              <a:rPr lang="zh-CN" altLang="en-US" b="1" dirty="0">
                <a:solidFill>
                  <a:schemeClr val="bg1"/>
                </a:solidFill>
              </a:rPr>
              <a:t>分时段</a:t>
            </a:r>
            <a:endParaRPr lang="en-US" altLang="zh-CN" b="1" dirty="0">
              <a:solidFill>
                <a:schemeClr val="bg1"/>
              </a:solidFill>
            </a:endParaRPr>
          </a:p>
          <a:p>
            <a:pPr marL="0" indent="0">
              <a:buNone/>
            </a:pPr>
            <a:endParaRPr lang="en-US" altLang="zh-CN"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应用程序设计（多执行时间）</a:t>
            </a:r>
          </a:p>
        </p:txBody>
      </p:sp>
      <p:sp>
        <p:nvSpPr>
          <p:cNvPr id="3" name="内容占位符 2"/>
          <p:cNvSpPr>
            <a:spLocks noGrp="1"/>
          </p:cNvSpPr>
          <p:nvPr>
            <p:ph idx="1"/>
          </p:nvPr>
        </p:nvSpPr>
        <p:spPr/>
        <p:txBody>
          <a:bodyPr/>
          <a:lstStyle/>
          <a:p>
            <a:pPr marL="0" indent="0">
              <a:buNone/>
            </a:pPr>
            <a:r>
              <a:rPr lang="zh-CN" altLang="en-US" sz="2400" b="1" dirty="0">
                <a:solidFill>
                  <a:schemeClr val="bg1"/>
                </a:solidFill>
              </a:rPr>
              <a:t>以</a:t>
            </a:r>
            <a:r>
              <a:rPr lang="en-US" altLang="zh-CN" sz="2400" b="1" dirty="0">
                <a:solidFill>
                  <a:schemeClr val="bg1"/>
                </a:solidFill>
              </a:rPr>
              <a:t>A</a:t>
            </a:r>
            <a:r>
              <a:rPr lang="zh-CN" altLang="en-US" sz="2400" b="1" dirty="0">
                <a:solidFill>
                  <a:schemeClr val="bg1"/>
                </a:solidFill>
              </a:rPr>
              <a:t>为例，</a:t>
            </a:r>
            <a:r>
              <a:rPr lang="en-US" altLang="zh-CN" sz="2400" b="1" dirty="0">
                <a:solidFill>
                  <a:schemeClr val="bg1"/>
                </a:solidFill>
              </a:rPr>
              <a:t>A</a:t>
            </a:r>
            <a:r>
              <a:rPr lang="zh-CN" altLang="en-US" sz="2400" b="1" dirty="0">
                <a:solidFill>
                  <a:schemeClr val="bg1"/>
                </a:solidFill>
              </a:rPr>
              <a:t>的执行时间为</a:t>
            </a:r>
            <a:r>
              <a:rPr lang="en-US" altLang="zh-CN" sz="2400" b="1" dirty="0">
                <a:solidFill>
                  <a:schemeClr val="bg1"/>
                </a:solidFill>
              </a:rPr>
              <a:t>3</a:t>
            </a:r>
            <a:r>
              <a:rPr lang="zh-CN" altLang="en-US" sz="2400" b="1" dirty="0">
                <a:solidFill>
                  <a:schemeClr val="bg1"/>
                </a:solidFill>
              </a:rPr>
              <a:t>，</a:t>
            </a:r>
            <a:endParaRPr lang="en-US" altLang="zh-CN" sz="2400" b="1" dirty="0">
              <a:solidFill>
                <a:schemeClr val="bg1"/>
              </a:solidFill>
            </a:endParaRPr>
          </a:p>
          <a:p>
            <a:pPr marL="0" indent="0">
              <a:buNone/>
            </a:pPr>
            <a:r>
              <a:rPr lang="zh-CN" altLang="en-US" sz="2400" b="1" dirty="0">
                <a:solidFill>
                  <a:schemeClr val="bg1"/>
                </a:solidFill>
              </a:rPr>
              <a:t>令</a:t>
            </a:r>
            <a:r>
              <a:rPr lang="en-US" altLang="zh-CN" sz="2400" b="1" dirty="0">
                <a:solidFill>
                  <a:schemeClr val="bg1"/>
                </a:solidFill>
              </a:rPr>
              <a:t>A=(a1,a2,a3)</a:t>
            </a:r>
            <a:r>
              <a:rPr lang="zh-CN" altLang="en-US" sz="2400" b="1" dirty="0">
                <a:solidFill>
                  <a:schemeClr val="bg1"/>
                </a:solidFill>
              </a:rPr>
              <a:t>，</a:t>
            </a:r>
            <a:r>
              <a:rPr lang="en-US" altLang="zh-CN" sz="2400" b="1" dirty="0">
                <a:solidFill>
                  <a:schemeClr val="bg1"/>
                </a:solidFill>
              </a:rPr>
              <a:t>ai</a:t>
            </a:r>
            <a:r>
              <a:rPr lang="zh-CN" altLang="en-US" sz="2400" b="1" dirty="0">
                <a:solidFill>
                  <a:schemeClr val="bg1"/>
                </a:solidFill>
              </a:rPr>
              <a:t>继承了</a:t>
            </a:r>
            <a:r>
              <a:rPr lang="en-US" altLang="zh-CN" sz="2400" b="1" dirty="0">
                <a:solidFill>
                  <a:schemeClr val="bg1"/>
                </a:solidFill>
              </a:rPr>
              <a:t>A</a:t>
            </a:r>
            <a:r>
              <a:rPr lang="zh-CN" altLang="en-US" sz="2400" b="1" dirty="0">
                <a:solidFill>
                  <a:schemeClr val="bg1"/>
                </a:solidFill>
              </a:rPr>
              <a:t>的开始结束</a:t>
            </a:r>
            <a:endParaRPr lang="en-US" altLang="zh-CN" sz="2400" b="1" dirty="0">
              <a:solidFill>
                <a:schemeClr val="bg1"/>
              </a:solidFill>
            </a:endParaRPr>
          </a:p>
          <a:p>
            <a:pPr marL="0" indent="0">
              <a:buNone/>
            </a:pPr>
            <a:r>
              <a:rPr lang="zh-CN" altLang="en-US" sz="2400" b="1" dirty="0">
                <a:solidFill>
                  <a:schemeClr val="bg1"/>
                </a:solidFill>
              </a:rPr>
              <a:t>时间、优先级、任务名，但执行时间为</a:t>
            </a:r>
            <a:endParaRPr lang="en-US" altLang="zh-CN" sz="2400" b="1" dirty="0">
              <a:solidFill>
                <a:schemeClr val="bg1"/>
              </a:solidFill>
            </a:endParaRPr>
          </a:p>
          <a:p>
            <a:pPr marL="0" indent="0">
              <a:buNone/>
            </a:pPr>
            <a:r>
              <a:rPr lang="zh-CN" altLang="en-US" sz="2400" b="1" dirty="0">
                <a:solidFill>
                  <a:schemeClr val="bg1"/>
                </a:solidFill>
              </a:rPr>
              <a:t>单位时间（</a:t>
            </a:r>
            <a:r>
              <a:rPr lang="en-US" altLang="zh-CN" sz="2400" b="1" dirty="0">
                <a:solidFill>
                  <a:schemeClr val="bg1"/>
                </a:solidFill>
              </a:rPr>
              <a:t>1</a:t>
            </a:r>
            <a:r>
              <a:rPr lang="zh-CN" altLang="en-US" sz="2400" b="1" dirty="0">
                <a:solidFill>
                  <a:schemeClr val="bg1"/>
                </a:solidFill>
              </a:rPr>
              <a:t>）</a:t>
            </a:r>
            <a:endParaRPr lang="en-US" altLang="zh-CN" sz="2400" b="1" dirty="0">
              <a:solidFill>
                <a:schemeClr val="bg1"/>
              </a:solidFill>
            </a:endParaRPr>
          </a:p>
          <a:p>
            <a:pPr marL="0" indent="0">
              <a:buNone/>
            </a:pPr>
            <a:r>
              <a:rPr lang="zh-CN" altLang="en-US" sz="2400" b="1" dirty="0">
                <a:solidFill>
                  <a:schemeClr val="bg1"/>
                </a:solidFill>
              </a:rPr>
              <a:t>显然，</a:t>
            </a:r>
            <a:r>
              <a:rPr lang="en-US" altLang="zh-CN" sz="2400" b="1" dirty="0">
                <a:solidFill>
                  <a:schemeClr val="bg1"/>
                </a:solidFill>
              </a:rPr>
              <a:t>A</a:t>
            </a:r>
            <a:r>
              <a:rPr lang="zh-CN" altLang="en-US" sz="2400" b="1" dirty="0">
                <a:solidFill>
                  <a:schemeClr val="bg1"/>
                </a:solidFill>
              </a:rPr>
              <a:t>成功得到调度当前仅当</a:t>
            </a:r>
            <a:r>
              <a:rPr lang="en-US" altLang="zh-CN" sz="2400" b="1" dirty="0">
                <a:solidFill>
                  <a:schemeClr val="bg1"/>
                </a:solidFill>
              </a:rPr>
              <a:t>(a1,a2,a3)</a:t>
            </a:r>
            <a:r>
              <a:rPr lang="zh-CN" altLang="en-US" sz="2400" b="1" dirty="0">
                <a:solidFill>
                  <a:schemeClr val="bg1"/>
                </a:solidFill>
              </a:rPr>
              <a:t>均得到调度</a:t>
            </a:r>
            <a:endParaRPr lang="en-US" altLang="zh-CN" sz="2400" b="1" dirty="0">
              <a:solidFill>
                <a:schemeClr val="bg1"/>
              </a:solidFill>
            </a:endParaRPr>
          </a:p>
          <a:p>
            <a:pPr marL="0" indent="0">
              <a:buNone/>
            </a:pPr>
            <a:endParaRPr lang="en-US" altLang="zh-CN" sz="2400" b="1" dirty="0">
              <a:solidFill>
                <a:schemeClr val="bg1"/>
              </a:solidFill>
            </a:endParaRPr>
          </a:p>
          <a:p>
            <a:pPr marL="0" indent="0">
              <a:buNone/>
            </a:pPr>
            <a:r>
              <a:rPr lang="zh-CN" altLang="en-US" sz="2400" b="1" dirty="0">
                <a:solidFill>
                  <a:schemeClr val="bg1"/>
                </a:solidFill>
              </a:rPr>
              <a:t>对于每一个可执行时间为</a:t>
            </a:r>
            <a:r>
              <a:rPr lang="en-US" altLang="zh-CN" sz="2400" b="1" dirty="0">
                <a:solidFill>
                  <a:schemeClr val="bg1"/>
                </a:solidFill>
              </a:rPr>
              <a:t>K</a:t>
            </a:r>
            <a:r>
              <a:rPr lang="zh-CN" altLang="en-US" sz="2400" b="1" dirty="0">
                <a:solidFill>
                  <a:schemeClr val="bg1"/>
                </a:solidFill>
              </a:rPr>
              <a:t>的任务，我们同样将一个父任务拆解为</a:t>
            </a:r>
            <a:r>
              <a:rPr lang="en-US" altLang="zh-CN" sz="2400" b="1" dirty="0">
                <a:solidFill>
                  <a:schemeClr val="bg1"/>
                </a:solidFill>
              </a:rPr>
              <a:t>k</a:t>
            </a:r>
            <a:r>
              <a:rPr lang="zh-CN" altLang="en-US" sz="2400" b="1" dirty="0">
                <a:solidFill>
                  <a:schemeClr val="bg1"/>
                </a:solidFill>
              </a:rPr>
              <a:t>个子任务，对每个子任务采用之前描述的算法进行调度。</a:t>
            </a:r>
            <a:r>
              <a:rPr lang="en-US" altLang="zh-CN" sz="2400" b="1" dirty="0">
                <a:solidFill>
                  <a:schemeClr val="bg1"/>
                </a:solidFill>
              </a:rPr>
              <a:t>	</a:t>
            </a:r>
          </a:p>
        </p:txBody>
      </p:sp>
      <p:pic>
        <p:nvPicPr>
          <p:cNvPr id="5" name="图片 4"/>
          <p:cNvPicPr>
            <a:picLocks noChangeAspect="1"/>
          </p:cNvPicPr>
          <p:nvPr/>
        </p:nvPicPr>
        <p:blipFill>
          <a:blip r:embed="rId2"/>
          <a:stretch>
            <a:fillRect/>
          </a:stretch>
        </p:blipFill>
        <p:spPr>
          <a:xfrm>
            <a:off x="7060724" y="1294331"/>
            <a:ext cx="4854361" cy="23166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应用程序设计（优先级最优的定义）</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0" indent="0">
                  <a:lnSpc>
                    <a:spcPct val="150000"/>
                  </a:lnSpc>
                  <a:buNone/>
                </a:pPr>
                <a:r>
                  <a:rPr lang="en-US" altLang="zh-CN" b="1" dirty="0">
                    <a:solidFill>
                      <a:schemeClr val="bg1"/>
                    </a:solidFill>
                  </a:rPr>
                  <a:t>	</a:t>
                </a:r>
                <a:r>
                  <a:rPr lang="en-US" altLang="zh-CN" sz="2000" b="1" dirty="0">
                    <a:solidFill>
                      <a:schemeClr val="bg1"/>
                    </a:solidFill>
                  </a:rPr>
                  <a:t>WEP?</a:t>
                </a:r>
              </a:p>
              <a:p>
                <a:pPr marL="0" indent="0">
                  <a:buNone/>
                </a:pPr>
                <a:r>
                  <a:rPr lang="en-US" altLang="zh-CN" sz="2000" b="1" dirty="0">
                    <a:solidFill>
                      <a:schemeClr val="bg1"/>
                    </a:solidFill>
                  </a:rPr>
                  <a:t>	E(x)?</a:t>
                </a:r>
              </a:p>
              <a:p>
                <a:pPr marL="0" indent="0">
                  <a:buNone/>
                </a:pPr>
                <a:r>
                  <a:rPr lang="en-US" altLang="zh-CN" sz="2000" b="1" dirty="0">
                    <a:solidFill>
                      <a:schemeClr val="bg1"/>
                    </a:solidFill>
                  </a:rPr>
                  <a:t>	</a:t>
                </a:r>
                <a:r>
                  <a:rPr lang="zh-CN" altLang="en-US" sz="2000" b="1" dirty="0">
                    <a:solidFill>
                      <a:schemeClr val="bg1"/>
                    </a:solidFill>
                  </a:rPr>
                  <a:t>吉布森法？</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可得，</a:t>
                </a:r>
                <a:r>
                  <a:rPr lang="en-US" altLang="zh-CN" sz="2000" b="1" dirty="0">
                    <a:solidFill>
                      <a:schemeClr val="bg1"/>
                    </a:solidFill>
                  </a:rPr>
                  <a:t>WPLT</a:t>
                </a:r>
                <a:r>
                  <a:rPr lang="zh-CN" altLang="en-US" sz="2000" b="1" dirty="0">
                    <a:solidFill>
                      <a:schemeClr val="bg1"/>
                    </a:solidFill>
                  </a:rPr>
                  <a:t>（</a:t>
                </a:r>
                <a:r>
                  <a:rPr lang="en-US" altLang="zh-CN" sz="2000" b="1" dirty="0">
                    <a:solidFill>
                      <a:schemeClr val="bg1"/>
                    </a:solidFill>
                  </a:rPr>
                  <a:t>Weighted Priority Latency Time,</a:t>
                </a:r>
                <a:r>
                  <a:rPr lang="zh-CN" altLang="en-US" sz="2000" b="1" dirty="0">
                    <a:solidFill>
                      <a:schemeClr val="bg1"/>
                    </a:solidFill>
                  </a:rPr>
                  <a:t>加权优先级等待时间）</a:t>
                </a:r>
                <a:endParaRPr lang="en-US" altLang="zh-CN" sz="2000" b="1" dirty="0">
                  <a:solidFill>
                    <a:schemeClr val="bg1"/>
                  </a:solidFill>
                </a:endParaRPr>
              </a:p>
              <a:p>
                <a:pPr marL="0" indent="0">
                  <a:buNone/>
                </a:pPr>
                <a:r>
                  <a:rPr lang="en-US" altLang="zh-CN" sz="2000" b="1" dirty="0">
                    <a:solidFill>
                      <a:schemeClr val="bg1"/>
                    </a:solidFill>
                  </a:rPr>
                  <a:t>	</a:t>
                </a:r>
                <a14:m>
                  <m:oMath xmlns:m="http://schemas.openxmlformats.org/officeDocument/2006/math">
                    <m:nary>
                      <m:naryPr>
                        <m:chr m:val="∑"/>
                        <m:ctrlPr>
                          <a:rPr lang="en-US" altLang="zh-CN" sz="2000" b="1" i="1" smtClean="0">
                            <a:solidFill>
                              <a:schemeClr val="bg1"/>
                            </a:solidFill>
                            <a:latin typeface="Cambria Math" panose="02040503050406030204" pitchFamily="18" charset="0"/>
                          </a:rPr>
                        </m:ctrlPr>
                      </m:naryPr>
                      <m:sub>
                        <m:r>
                          <m:rPr>
                            <m:brk m:alnAt="23"/>
                          </m:rPr>
                          <a:rPr lang="en-US" altLang="zh-CN" sz="2000" b="1" i="1">
                            <a:solidFill>
                              <a:schemeClr val="bg1"/>
                            </a:solidFill>
                            <a:latin typeface="Cambria Math" panose="02040503050406030204" pitchFamily="18" charset="0"/>
                          </a:rPr>
                          <m:t>𝒊</m:t>
                        </m:r>
                        <m:r>
                          <a:rPr lang="en-US" altLang="zh-CN" sz="2000" b="1" i="1" smtClean="0">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𝟏</m:t>
                        </m:r>
                      </m:sub>
                      <m:sup>
                        <m:r>
                          <a:rPr lang="en-US" altLang="zh-CN" sz="2000" b="1" i="1">
                            <a:solidFill>
                              <a:schemeClr val="bg1"/>
                            </a:solidFill>
                            <a:latin typeface="Cambria Math" panose="02040503050406030204" pitchFamily="18" charset="0"/>
                          </a:rPr>
                          <m:t>𝟐</m:t>
                        </m:r>
                        <m:r>
                          <a:rPr lang="en-US" altLang="zh-CN" sz="2000" b="1" i="1" smtClean="0">
                            <a:solidFill>
                              <a:schemeClr val="bg1"/>
                            </a:solidFill>
                            <a:latin typeface="Cambria Math" panose="02040503050406030204" pitchFamily="18" charset="0"/>
                          </a:rPr>
                          <m:t>𝟒</m:t>
                        </m:r>
                      </m:sup>
                      <m:e>
                        <m:r>
                          <a:rPr lang="en-US" altLang="zh-CN" sz="2000" b="1" i="1" smtClean="0">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𝒊</m:t>
                        </m:r>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𝑻𝒂𝒔𝒌</m:t>
                        </m:r>
                        <m:d>
                          <m:dPr>
                            <m:begChr m:val="["/>
                            <m:endChr m:val="]"/>
                            <m:ctrlPr>
                              <a:rPr lang="en-US" altLang="zh-CN" sz="2000" b="1" i="1" smtClean="0">
                                <a:solidFill>
                                  <a:schemeClr val="bg1"/>
                                </a:solidFill>
                                <a:latin typeface="Cambria Math" panose="02040503050406030204" pitchFamily="18" charset="0"/>
                              </a:rPr>
                            </m:ctrlPr>
                          </m:dPr>
                          <m:e>
                            <m:r>
                              <a:rPr lang="en-US" altLang="zh-CN" sz="2000" b="1" i="1" smtClean="0">
                                <a:solidFill>
                                  <a:schemeClr val="bg1"/>
                                </a:solidFill>
                                <a:latin typeface="Cambria Math" panose="02040503050406030204" pitchFamily="18" charset="0"/>
                              </a:rPr>
                              <m:t>𝒊</m:t>
                            </m:r>
                          </m:e>
                        </m:d>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𝒘𝒆𝒊𝒈𝒉𝒕</m:t>
                        </m:r>
                        <m:r>
                          <a:rPr lang="en-US" altLang="zh-CN" sz="2000" b="1" i="1" smtClean="0">
                            <a:solidFill>
                              <a:schemeClr val="bg1"/>
                            </a:solidFill>
                            <a:latin typeface="Cambria Math" panose="02040503050406030204" pitchFamily="18" charset="0"/>
                          </a:rPr>
                          <m:t>)</m:t>
                        </m:r>
                      </m:e>
                    </m:nary>
                  </m:oMath>
                </a14:m>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即，每个任务的优先级乘以其最终位置的索引的和。</a:t>
                </a:r>
                <a:endParaRPr lang="en-US" altLang="zh-CN" sz="2000" b="1" dirty="0">
                  <a:solidFill>
                    <a:schemeClr val="bg1"/>
                  </a:solidFill>
                </a:endParaRPr>
              </a:p>
              <a:p>
                <a:pPr marL="0" indent="0">
                  <a:buNone/>
                </a:pPr>
                <a:r>
                  <a:rPr lang="en-US" altLang="zh-CN" sz="2000" dirty="0">
                    <a:solidFill>
                      <a:schemeClr val="bg1"/>
                    </a:solidFill>
                  </a:rPr>
                  <a:t>	</a:t>
                </a:r>
                <a:r>
                  <a:rPr lang="zh-CN" altLang="en-US" sz="2000" b="1" dirty="0">
                    <a:solidFill>
                      <a:schemeClr val="bg1"/>
                    </a:solidFill>
                  </a:rPr>
                  <a:t>这样我们的调整算法的结果就满足了</a:t>
                </a:r>
                <a:r>
                  <a:rPr lang="en-US" altLang="zh-CN" sz="2000" b="1" dirty="0">
                    <a:solidFill>
                      <a:srgbClr val="FFFF00"/>
                    </a:solidFill>
                  </a:rPr>
                  <a:t>WPLT</a:t>
                </a:r>
                <a:r>
                  <a:rPr lang="zh-CN" altLang="en-US" sz="2000" b="1" dirty="0">
                    <a:solidFill>
                      <a:srgbClr val="FFFF00"/>
                    </a:solidFill>
                  </a:rPr>
                  <a:t>最小</a:t>
                </a:r>
                <a:r>
                  <a:rPr lang="zh-CN" altLang="en-US" sz="2000" dirty="0">
                    <a:solidFill>
                      <a:schemeClr val="bg1"/>
                    </a:solidFill>
                  </a:rPr>
                  <a:t>，</a:t>
                </a:r>
                <a:r>
                  <a:rPr lang="zh-CN" altLang="en-US" sz="2000" b="1" dirty="0">
                    <a:solidFill>
                      <a:schemeClr val="bg1"/>
                    </a:solidFill>
                  </a:rPr>
                  <a:t>我们将其称之为另一种优先级最优。</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6940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lnSpc>
                <a:spcPct val="150000"/>
              </a:lnSpc>
              <a:buNone/>
            </a:pPr>
            <a:r>
              <a:rPr lang="en-US" altLang="zh-CN" b="1" i="0" dirty="0">
                <a:solidFill>
                  <a:srgbClr val="000000"/>
                </a:solidFill>
                <a:effectLst/>
                <a:latin typeface="-apple-system"/>
              </a:rPr>
              <a:t>	</a:t>
            </a:r>
            <a:r>
              <a:rPr lang="zh-CN" altLang="en-US" sz="2000" b="1" i="0" dirty="0">
                <a:solidFill>
                  <a:schemeClr val="bg1"/>
                </a:solidFill>
                <a:effectLst/>
                <a:latin typeface="-apple-system"/>
              </a:rPr>
              <a:t>对于优先级，我们的追求是，在满足调度的基础上要</a:t>
            </a:r>
            <a:r>
              <a:rPr lang="zh-CN" altLang="en-US" sz="2000" b="1" i="0" dirty="0">
                <a:solidFill>
                  <a:srgbClr val="FFFF00"/>
                </a:solidFill>
                <a:effectLst/>
                <a:latin typeface="-apple-system"/>
              </a:rPr>
              <a:t>让用户设置的优先级较高的任务尽可能早地被执行。</a:t>
            </a:r>
            <a:r>
              <a:rPr lang="zh-CN" altLang="en-US" sz="2000" b="1" i="0" dirty="0">
                <a:solidFill>
                  <a:schemeClr val="bg1"/>
                </a:solidFill>
                <a:effectLst/>
                <a:latin typeface="-apple-system"/>
              </a:rPr>
              <a:t>为了完成这个功能，我们采取先调度，后调整的策略。即，先按照基本算法完成调度，然后通过操作，将其调整为优先级最优。</a:t>
            </a:r>
            <a:endParaRPr lang="en-US" altLang="zh-CN" sz="2000" b="1" i="0" dirty="0">
              <a:solidFill>
                <a:schemeClr val="bg1"/>
              </a:solidFill>
              <a:effectLst/>
              <a:latin typeface="-apple-system"/>
            </a:endParaRPr>
          </a:p>
          <a:p>
            <a:pPr marL="0" indent="0">
              <a:lnSpc>
                <a:spcPct val="150000"/>
              </a:lnSpc>
              <a:buNone/>
            </a:pPr>
            <a:r>
              <a:rPr lang="en-US" altLang="zh-CN" sz="2000" b="1" dirty="0">
                <a:solidFill>
                  <a:schemeClr val="bg1"/>
                </a:solidFill>
                <a:latin typeface="-apple-system"/>
              </a:rPr>
              <a:t>	</a:t>
            </a:r>
            <a:r>
              <a:rPr lang="zh-CN" altLang="en-US" sz="2000" b="1" dirty="0">
                <a:solidFill>
                  <a:schemeClr val="bg1"/>
                </a:solidFill>
                <a:latin typeface="-apple-system"/>
              </a:rPr>
              <a:t>这里主要描述调整的过程：</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1. </a:t>
            </a:r>
            <a:r>
              <a:rPr lang="zh-CN" altLang="en-US" sz="2000" b="1" dirty="0">
                <a:solidFill>
                  <a:schemeClr val="bg1"/>
                </a:solidFill>
                <a:latin typeface="-apple-system"/>
              </a:rPr>
              <a:t>从头到尾遍历结果数组</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2. </a:t>
            </a:r>
            <a:r>
              <a:rPr lang="zh-CN" altLang="en-US" sz="2000" b="1" dirty="0">
                <a:solidFill>
                  <a:schemeClr val="bg1"/>
                </a:solidFill>
                <a:latin typeface="-apple-system"/>
              </a:rPr>
              <a:t>两次握手（你和我能换吗？我和你能换吗？）</a:t>
            </a:r>
            <a:endParaRPr lang="en-US" altLang="zh-CN" sz="2000" b="1" dirty="0">
              <a:solidFill>
                <a:schemeClr val="bg1"/>
              </a:solidFill>
              <a:latin typeface="-apple-system"/>
            </a:endParaRPr>
          </a:p>
          <a:p>
            <a:pPr marL="0" indent="0">
              <a:lnSpc>
                <a:spcPct val="150000"/>
              </a:lnSpc>
              <a:buNone/>
            </a:pPr>
            <a:r>
              <a:rPr lang="en-US" altLang="zh-CN" sz="2000" b="1" dirty="0">
                <a:solidFill>
                  <a:schemeClr val="bg1"/>
                </a:solidFill>
                <a:latin typeface="-apple-system"/>
              </a:rPr>
              <a:t>	3. </a:t>
            </a:r>
            <a:r>
              <a:rPr lang="zh-CN" altLang="en-US" sz="2000" b="1" dirty="0">
                <a:solidFill>
                  <a:schemeClr val="bg1"/>
                </a:solidFill>
                <a:latin typeface="-apple-system"/>
              </a:rPr>
              <a:t>比较、交换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7230"/>
          </a:xfrm>
        </p:spPr>
        <p:txBody>
          <a:bodyPr>
            <a:normAutofit/>
          </a:bodyPr>
          <a:lstStyle/>
          <a:p>
            <a:r>
              <a:rPr lang="zh-CN" altLang="en-US" b="1">
                <a:solidFill>
                  <a:schemeClr val="bg1"/>
                </a:solidFill>
              </a:rPr>
              <a:t>题目内容</a:t>
            </a:r>
          </a:p>
        </p:txBody>
      </p:sp>
      <p:sp>
        <p:nvSpPr>
          <p:cNvPr id="3" name="内容占位符 2"/>
          <p:cNvSpPr>
            <a:spLocks noGrp="1"/>
          </p:cNvSpPr>
          <p:nvPr>
            <p:ph idx="1"/>
          </p:nvPr>
        </p:nvSpPr>
        <p:spPr>
          <a:xfrm>
            <a:off x="838200" y="1062355"/>
            <a:ext cx="10515600" cy="4351338"/>
          </a:xfrm>
        </p:spPr>
        <p:txBody>
          <a:bodyPr/>
          <a:lstStyle/>
          <a:p>
            <a:r>
              <a:rPr lang="zh-CN" altLang="zh-CN" sz="2000" b="1">
                <a:solidFill>
                  <a:schemeClr val="bg1"/>
                </a:solidFill>
              </a:rPr>
              <a:t>某工厂有一台机器能够执行</a:t>
            </a:r>
            <a:r>
              <a:rPr lang="en-US" altLang="zh-CN" sz="2000" b="1">
                <a:solidFill>
                  <a:schemeClr val="bg1"/>
                </a:solidFill>
              </a:rPr>
              <a:t>n</a:t>
            </a:r>
            <a:r>
              <a:rPr lang="zh-CN" altLang="zh-CN" sz="2000" b="1">
                <a:solidFill>
                  <a:schemeClr val="bg1"/>
                </a:solidFill>
              </a:rPr>
              <a:t>个任务，任务</a:t>
            </a:r>
            <a:r>
              <a:rPr lang="en-US" altLang="zh-CN" sz="2000" b="1">
                <a:solidFill>
                  <a:schemeClr val="bg1"/>
                </a:solidFill>
              </a:rPr>
              <a:t>i</a:t>
            </a:r>
            <a:r>
              <a:rPr lang="zh-CN" altLang="zh-CN" sz="2000" b="1">
                <a:solidFill>
                  <a:schemeClr val="bg1"/>
                </a:solidFill>
              </a:rPr>
              <a:t>的释放时间为</a:t>
            </a:r>
            <a:r>
              <a:rPr lang="en-US" altLang="zh-CN" sz="2000" b="1">
                <a:solidFill>
                  <a:schemeClr val="bg1"/>
                </a:solidFill>
              </a:rPr>
              <a:t>ri</a:t>
            </a:r>
            <a:r>
              <a:rPr lang="zh-CN" altLang="zh-CN" sz="2000" b="1">
                <a:solidFill>
                  <a:schemeClr val="bg1"/>
                </a:solidFill>
              </a:rPr>
              <a:t>（是一个整数），最后期限为</a:t>
            </a:r>
            <a:r>
              <a:rPr lang="en-US" altLang="zh-CN" sz="2000" b="1">
                <a:solidFill>
                  <a:schemeClr val="bg1"/>
                </a:solidFill>
              </a:rPr>
              <a:t>di</a:t>
            </a:r>
            <a:r>
              <a:rPr lang="zh-CN" altLang="zh-CN" sz="2000" b="1">
                <a:solidFill>
                  <a:schemeClr val="bg1"/>
                </a:solidFill>
              </a:rPr>
              <a:t>（也是整数）。在该机上完成每个任务都需要一个单元的时间。一种可行的调度方案是为每个任务分配相应的时间段，使得任务</a:t>
            </a:r>
            <a:r>
              <a:rPr lang="en-US" altLang="zh-CN" sz="2000" b="1">
                <a:solidFill>
                  <a:schemeClr val="bg1"/>
                </a:solidFill>
              </a:rPr>
              <a:t>i</a:t>
            </a:r>
            <a:r>
              <a:rPr lang="zh-CN" altLang="zh-CN" sz="2000" b="1">
                <a:solidFill>
                  <a:schemeClr val="bg1"/>
                </a:solidFill>
              </a:rPr>
              <a:t>的时间段正好位于释放时间和最后期限之间。一个时间段不允许分配给多个任务。</a:t>
            </a:r>
          </a:p>
          <a:p>
            <a:r>
              <a:rPr lang="zh-CN" altLang="zh-CN" sz="2000" b="1">
                <a:solidFill>
                  <a:schemeClr val="bg1"/>
                </a:solidFill>
              </a:rPr>
              <a:t>基本要求：</a:t>
            </a:r>
          </a:p>
          <a:p>
            <a:r>
              <a:rPr lang="zh-CN" altLang="zh-CN" sz="2000" b="1">
                <a:solidFill>
                  <a:schemeClr val="bg1"/>
                </a:solidFill>
              </a:rPr>
              <a:t>使用等价类实现以上机器调度问题。</a:t>
            </a:r>
          </a:p>
          <a:p>
            <a:r>
              <a:rPr lang="zh-CN" altLang="zh-CN" sz="2000" b="1">
                <a:solidFill>
                  <a:schemeClr val="bg1"/>
                </a:solidFill>
              </a:rPr>
              <a:t>等价类分别采取两种数据结构实现。</a:t>
            </a:r>
          </a:p>
          <a:p>
            <a:endParaRPr lang="zh-CN" altLang="zh-CN" sz="2000" b="1">
              <a:solidFill>
                <a:schemeClr val="bg1"/>
              </a:solidFill>
            </a:endParaRPr>
          </a:p>
        </p:txBody>
      </p:sp>
      <p:pic>
        <p:nvPicPr>
          <p:cNvPr id="5" name="图片 4"/>
          <p:cNvPicPr>
            <a:picLocks noChangeAspect="1"/>
          </p:cNvPicPr>
          <p:nvPr/>
        </p:nvPicPr>
        <p:blipFill>
          <a:blip r:embed="rId3"/>
          <a:stretch>
            <a:fillRect/>
          </a:stretch>
        </p:blipFill>
        <p:spPr>
          <a:xfrm>
            <a:off x="1647588" y="3557270"/>
            <a:ext cx="8894962" cy="2980390"/>
          </a:xfrm>
          <a:prstGeom prst="rect">
            <a:avLst/>
          </a:prstGeom>
          <a:effectLst>
            <a:glow rad="228600">
              <a:schemeClr val="accent2">
                <a:satMod val="175000"/>
                <a:alpha val="40000"/>
              </a:schemeClr>
            </a:glo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r>
              <a:rPr lang="en-US" altLang="zh-CN" b="1" dirty="0">
                <a:solidFill>
                  <a:schemeClr val="bg1"/>
                </a:solidFill>
              </a:rPr>
              <a:t>1. </a:t>
            </a:r>
            <a:r>
              <a:rPr lang="zh-CN" altLang="en-US" b="1" dirty="0">
                <a:solidFill>
                  <a:schemeClr val="bg1"/>
                </a:solidFill>
              </a:rPr>
              <a:t>从头到尾遍历结果数组</a:t>
            </a:r>
            <a:endParaRPr lang="en-US" altLang="zh-CN" b="1" dirty="0">
              <a:solidFill>
                <a:schemeClr val="bg1"/>
              </a:solidFill>
            </a:endParaRPr>
          </a:p>
          <a:p>
            <a:endParaRPr lang="en-US" altLang="zh-CN" b="1" dirty="0">
              <a:solidFill>
                <a:schemeClr val="bg1"/>
              </a:solidFill>
            </a:endParaRPr>
          </a:p>
        </p:txBody>
      </p:sp>
      <p:graphicFrame>
        <p:nvGraphicFramePr>
          <p:cNvPr id="4" name="表格 4"/>
          <p:cNvGraphicFramePr>
            <a:graphicFrameLocks noGrp="1"/>
          </p:cNvGraphicFramePr>
          <p:nvPr/>
        </p:nvGraphicFramePr>
        <p:xfrm>
          <a:off x="1454949" y="3058160"/>
          <a:ext cx="8905292" cy="370840"/>
        </p:xfrm>
        <a:graphic>
          <a:graphicData uri="http://schemas.openxmlformats.org/drawingml/2006/table">
            <a:tbl>
              <a:tblPr firstRow="1" bandRow="1">
                <a:tableStyleId>{5C22544A-7EE6-4342-B048-85BDC9FD1C3A}</a:tableStyleId>
              </a:tblPr>
              <a:tblGrid>
                <a:gridCol w="357367">
                  <a:extLst>
                    <a:ext uri="{9D8B030D-6E8A-4147-A177-3AD203B41FA5}">
                      <a16:colId xmlns:a16="http://schemas.microsoft.com/office/drawing/2014/main" val="20000"/>
                    </a:ext>
                  </a:extLst>
                </a:gridCol>
                <a:gridCol w="357367">
                  <a:extLst>
                    <a:ext uri="{9D8B030D-6E8A-4147-A177-3AD203B41FA5}">
                      <a16:colId xmlns:a16="http://schemas.microsoft.com/office/drawing/2014/main" val="20001"/>
                    </a:ext>
                  </a:extLst>
                </a:gridCol>
                <a:gridCol w="357367">
                  <a:extLst>
                    <a:ext uri="{9D8B030D-6E8A-4147-A177-3AD203B41FA5}">
                      <a16:colId xmlns:a16="http://schemas.microsoft.com/office/drawing/2014/main" val="20002"/>
                    </a:ext>
                  </a:extLst>
                </a:gridCol>
                <a:gridCol w="357367">
                  <a:extLst>
                    <a:ext uri="{9D8B030D-6E8A-4147-A177-3AD203B41FA5}">
                      <a16:colId xmlns:a16="http://schemas.microsoft.com/office/drawing/2014/main" val="20003"/>
                    </a:ext>
                  </a:extLst>
                </a:gridCol>
                <a:gridCol w="357367">
                  <a:extLst>
                    <a:ext uri="{9D8B030D-6E8A-4147-A177-3AD203B41FA5}">
                      <a16:colId xmlns:a16="http://schemas.microsoft.com/office/drawing/2014/main" val="20004"/>
                    </a:ext>
                  </a:extLst>
                </a:gridCol>
                <a:gridCol w="357367">
                  <a:extLst>
                    <a:ext uri="{9D8B030D-6E8A-4147-A177-3AD203B41FA5}">
                      <a16:colId xmlns:a16="http://schemas.microsoft.com/office/drawing/2014/main" val="20005"/>
                    </a:ext>
                  </a:extLst>
                </a:gridCol>
                <a:gridCol w="357367">
                  <a:extLst>
                    <a:ext uri="{9D8B030D-6E8A-4147-A177-3AD203B41FA5}">
                      <a16:colId xmlns:a16="http://schemas.microsoft.com/office/drawing/2014/main" val="20006"/>
                    </a:ext>
                  </a:extLst>
                </a:gridCol>
                <a:gridCol w="357367">
                  <a:extLst>
                    <a:ext uri="{9D8B030D-6E8A-4147-A177-3AD203B41FA5}">
                      <a16:colId xmlns:a16="http://schemas.microsoft.com/office/drawing/2014/main" val="20007"/>
                    </a:ext>
                  </a:extLst>
                </a:gridCol>
                <a:gridCol w="357367">
                  <a:extLst>
                    <a:ext uri="{9D8B030D-6E8A-4147-A177-3AD203B41FA5}">
                      <a16:colId xmlns:a16="http://schemas.microsoft.com/office/drawing/2014/main" val="20008"/>
                    </a:ext>
                  </a:extLst>
                </a:gridCol>
                <a:gridCol w="357367">
                  <a:extLst>
                    <a:ext uri="{9D8B030D-6E8A-4147-A177-3AD203B41FA5}">
                      <a16:colId xmlns:a16="http://schemas.microsoft.com/office/drawing/2014/main" val="20009"/>
                    </a:ext>
                  </a:extLst>
                </a:gridCol>
                <a:gridCol w="357367">
                  <a:extLst>
                    <a:ext uri="{9D8B030D-6E8A-4147-A177-3AD203B41FA5}">
                      <a16:colId xmlns:a16="http://schemas.microsoft.com/office/drawing/2014/main" val="20010"/>
                    </a:ext>
                  </a:extLst>
                </a:gridCol>
                <a:gridCol w="357367">
                  <a:extLst>
                    <a:ext uri="{9D8B030D-6E8A-4147-A177-3AD203B41FA5}">
                      <a16:colId xmlns:a16="http://schemas.microsoft.com/office/drawing/2014/main" val="20011"/>
                    </a:ext>
                  </a:extLst>
                </a:gridCol>
                <a:gridCol w="357367">
                  <a:extLst>
                    <a:ext uri="{9D8B030D-6E8A-4147-A177-3AD203B41FA5}">
                      <a16:colId xmlns:a16="http://schemas.microsoft.com/office/drawing/2014/main" val="20012"/>
                    </a:ext>
                  </a:extLst>
                </a:gridCol>
                <a:gridCol w="357367">
                  <a:extLst>
                    <a:ext uri="{9D8B030D-6E8A-4147-A177-3AD203B41FA5}">
                      <a16:colId xmlns:a16="http://schemas.microsoft.com/office/drawing/2014/main" val="20013"/>
                    </a:ext>
                  </a:extLst>
                </a:gridCol>
                <a:gridCol w="357367">
                  <a:extLst>
                    <a:ext uri="{9D8B030D-6E8A-4147-A177-3AD203B41FA5}">
                      <a16:colId xmlns:a16="http://schemas.microsoft.com/office/drawing/2014/main" val="20014"/>
                    </a:ext>
                  </a:extLst>
                </a:gridCol>
                <a:gridCol w="357367">
                  <a:extLst>
                    <a:ext uri="{9D8B030D-6E8A-4147-A177-3AD203B41FA5}">
                      <a16:colId xmlns:a16="http://schemas.microsoft.com/office/drawing/2014/main" val="20015"/>
                    </a:ext>
                  </a:extLst>
                </a:gridCol>
                <a:gridCol w="357367">
                  <a:extLst>
                    <a:ext uri="{9D8B030D-6E8A-4147-A177-3AD203B41FA5}">
                      <a16:colId xmlns:a16="http://schemas.microsoft.com/office/drawing/2014/main" val="20016"/>
                    </a:ext>
                  </a:extLst>
                </a:gridCol>
                <a:gridCol w="357367">
                  <a:extLst>
                    <a:ext uri="{9D8B030D-6E8A-4147-A177-3AD203B41FA5}">
                      <a16:colId xmlns:a16="http://schemas.microsoft.com/office/drawing/2014/main" val="20017"/>
                    </a:ext>
                  </a:extLst>
                </a:gridCol>
                <a:gridCol w="357367">
                  <a:extLst>
                    <a:ext uri="{9D8B030D-6E8A-4147-A177-3AD203B41FA5}">
                      <a16:colId xmlns:a16="http://schemas.microsoft.com/office/drawing/2014/main" val="20018"/>
                    </a:ext>
                  </a:extLst>
                </a:gridCol>
                <a:gridCol w="357367">
                  <a:extLst>
                    <a:ext uri="{9D8B030D-6E8A-4147-A177-3AD203B41FA5}">
                      <a16:colId xmlns:a16="http://schemas.microsoft.com/office/drawing/2014/main" val="20019"/>
                    </a:ext>
                  </a:extLst>
                </a:gridCol>
                <a:gridCol w="357367">
                  <a:extLst>
                    <a:ext uri="{9D8B030D-6E8A-4147-A177-3AD203B41FA5}">
                      <a16:colId xmlns:a16="http://schemas.microsoft.com/office/drawing/2014/main" val="20020"/>
                    </a:ext>
                  </a:extLst>
                </a:gridCol>
                <a:gridCol w="357367">
                  <a:extLst>
                    <a:ext uri="{9D8B030D-6E8A-4147-A177-3AD203B41FA5}">
                      <a16:colId xmlns:a16="http://schemas.microsoft.com/office/drawing/2014/main" val="20021"/>
                    </a:ext>
                  </a:extLst>
                </a:gridCol>
                <a:gridCol w="501376">
                  <a:extLst>
                    <a:ext uri="{9D8B030D-6E8A-4147-A177-3AD203B41FA5}">
                      <a16:colId xmlns:a16="http://schemas.microsoft.com/office/drawing/2014/main" val="20022"/>
                    </a:ext>
                  </a:extLst>
                </a:gridCol>
                <a:gridCol w="541842">
                  <a:extLst>
                    <a:ext uri="{9D8B030D-6E8A-4147-A177-3AD203B41FA5}">
                      <a16:colId xmlns:a16="http://schemas.microsoft.com/office/drawing/2014/main" val="20023"/>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r>
                        <a:rPr lang="en-US" altLang="zh-CN" dirty="0"/>
                        <a:t>23</a:t>
                      </a:r>
                      <a:endParaRPr lang="zh-CN" altLang="en-US" dirty="0"/>
                    </a:p>
                  </a:txBody>
                  <a:tcPr/>
                </a:tc>
                <a:tc>
                  <a:txBody>
                    <a:bodyPr/>
                    <a:lstStyle/>
                    <a:p>
                      <a:r>
                        <a:rPr lang="en-US" altLang="zh-CN" dirty="0"/>
                        <a:t>24</a:t>
                      </a:r>
                      <a:endParaRPr lang="zh-CN" altLang="en-US" dirty="0"/>
                    </a:p>
                  </a:txBody>
                  <a:tcPr/>
                </a:tc>
                <a:extLst>
                  <a:ext uri="{0D108BD9-81ED-4DB2-BD59-A6C34878D82A}">
                    <a16:rowId xmlns:a16="http://schemas.microsoft.com/office/drawing/2014/main" val="10000"/>
                  </a:ext>
                </a:extLst>
              </a:tr>
            </a:tbl>
          </a:graphicData>
        </a:graphic>
      </p:graphicFrame>
      <p:cxnSp>
        <p:nvCxnSpPr>
          <p:cNvPr id="6" name="直接箭头连接符 5"/>
          <p:cNvCxnSpPr/>
          <p:nvPr/>
        </p:nvCxnSpPr>
        <p:spPr>
          <a:xfrm flipV="1">
            <a:off x="1589103" y="3622089"/>
            <a:ext cx="0" cy="379205"/>
          </a:xfrm>
          <a:prstGeom prst="straightConnector1">
            <a:avLst/>
          </a:prstGeom>
          <a:ln w="57150">
            <a:solidFill>
              <a:srgbClr val="FFFF00"/>
            </a:solidFill>
            <a:tailEnd type="triangle" w="med" len="med"/>
          </a:ln>
        </p:spPr>
        <p:style>
          <a:lnRef idx="3">
            <a:schemeClr val="accent4"/>
          </a:lnRef>
          <a:fillRef idx="0">
            <a:schemeClr val="accent4"/>
          </a:fillRef>
          <a:effectRef idx="2">
            <a:schemeClr val="accent4"/>
          </a:effectRef>
          <a:fontRef idx="minor">
            <a:schemeClr val="tx1"/>
          </a:fontRef>
        </p:style>
      </p:cxnSp>
      <p:cxnSp>
        <p:nvCxnSpPr>
          <p:cNvPr id="8" name="直接箭头连接符 7"/>
          <p:cNvCxnSpPr/>
          <p:nvPr/>
        </p:nvCxnSpPr>
        <p:spPr>
          <a:xfrm>
            <a:off x="2086252" y="3897297"/>
            <a:ext cx="5859263" cy="0"/>
          </a:xfrm>
          <a:prstGeom prst="straightConnector1">
            <a:avLst/>
          </a:prstGeom>
          <a:ln w="57150">
            <a:solidFill>
              <a:srgbClr val="FFFF00"/>
            </a:solidFill>
            <a:tailEnd type="triangle" w="med" len="med"/>
          </a:ln>
          <a:effectLst>
            <a:reflection stA="45000" endPos="39000" dist="50800" dir="5400000" sy="-100000" algn="bl" rotWithShape="0"/>
          </a:effectLst>
        </p:spPr>
        <p:style>
          <a:lnRef idx="3">
            <a:schemeClr val="accent4"/>
          </a:lnRef>
          <a:fillRef idx="0">
            <a:schemeClr val="accent4"/>
          </a:fillRef>
          <a:effectRef idx="2">
            <a:schemeClr val="accent4"/>
          </a:effectRef>
          <a:fontRef idx="minor">
            <a:schemeClr val="tx1"/>
          </a:fontRef>
        </p:style>
      </p:cxnSp>
      <p:cxnSp>
        <p:nvCxnSpPr>
          <p:cNvPr id="10" name="直接箭头连接符 9"/>
          <p:cNvCxnSpPr/>
          <p:nvPr/>
        </p:nvCxnSpPr>
        <p:spPr>
          <a:xfrm flipV="1">
            <a:off x="9907480" y="3568823"/>
            <a:ext cx="0" cy="379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buNone/>
            </a:pPr>
            <a:r>
              <a:rPr lang="en-US" altLang="zh-CN" sz="2800" b="1" dirty="0">
                <a:solidFill>
                  <a:schemeClr val="bg1"/>
                </a:solidFill>
                <a:latin typeface="+mn-ea"/>
              </a:rPr>
              <a:t>2.</a:t>
            </a:r>
            <a:r>
              <a:rPr lang="en-US" altLang="zh-CN" sz="2800" b="1" dirty="0">
                <a:solidFill>
                  <a:schemeClr val="bg1"/>
                </a:solidFill>
                <a:latin typeface="-apple-system"/>
              </a:rPr>
              <a:t> </a:t>
            </a:r>
            <a:r>
              <a:rPr lang="zh-CN" altLang="en-US" sz="2800" b="1" dirty="0">
                <a:solidFill>
                  <a:schemeClr val="bg1"/>
                </a:solidFill>
                <a:latin typeface="-apple-system"/>
              </a:rPr>
              <a:t>两次握手（你和我能换吗？我和你能换吗？）</a:t>
            </a:r>
            <a:endParaRPr lang="en-US" altLang="zh-CN" sz="2800" b="1" dirty="0">
              <a:solidFill>
                <a:schemeClr val="bg1"/>
              </a:solidFill>
              <a:latin typeface="-apple-system"/>
            </a:endParaRPr>
          </a:p>
          <a:p>
            <a:pPr marL="0" indent="0">
              <a:buNone/>
            </a:pPr>
            <a:r>
              <a:rPr lang="en-US" altLang="zh-CN" b="1" dirty="0">
                <a:solidFill>
                  <a:schemeClr val="bg1"/>
                </a:solidFill>
                <a:latin typeface="-apple-system"/>
              </a:rPr>
              <a:t>	</a:t>
            </a:r>
            <a:r>
              <a:rPr lang="en-US" altLang="zh-CN" b="1" dirty="0">
                <a:solidFill>
                  <a:schemeClr val="bg1"/>
                </a:solidFill>
                <a:latin typeface="+mn-ea"/>
              </a:rPr>
              <a:t>2.1</a:t>
            </a:r>
            <a:r>
              <a:rPr lang="en-US" altLang="zh-CN" b="1" dirty="0">
                <a:solidFill>
                  <a:schemeClr val="bg1"/>
                </a:solidFill>
                <a:latin typeface="-apple-system"/>
              </a:rPr>
              <a:t> </a:t>
            </a:r>
            <a:r>
              <a:rPr lang="zh-CN" altLang="en-US" b="1" dirty="0">
                <a:solidFill>
                  <a:schemeClr val="bg1"/>
                </a:solidFill>
                <a:latin typeface="-apple-system"/>
              </a:rPr>
              <a:t>你和我能换吗？</a:t>
            </a:r>
            <a:endParaRPr lang="en-US" altLang="zh-CN" b="1" dirty="0">
              <a:solidFill>
                <a:schemeClr val="bg1"/>
              </a:solidFill>
              <a:latin typeface="-apple-system"/>
            </a:endParaRPr>
          </a:p>
          <a:p>
            <a:pPr marL="0" indent="0">
              <a:buNone/>
            </a:pPr>
            <a:r>
              <a:rPr lang="en-US" altLang="zh-CN" b="1" dirty="0">
                <a:solidFill>
                  <a:schemeClr val="bg1"/>
                </a:solidFill>
                <a:latin typeface="-apple-system"/>
              </a:rPr>
              <a:t>		</a:t>
            </a:r>
            <a:r>
              <a:rPr lang="zh-CN" altLang="en-US" sz="2000" b="1" dirty="0">
                <a:solidFill>
                  <a:schemeClr val="bg1"/>
                </a:solidFill>
                <a:latin typeface="-apple-system"/>
              </a:rPr>
              <a:t>你和我换了，你还在你的可执行时段吗？</a:t>
            </a:r>
            <a:endParaRPr lang="en-US" altLang="zh-CN" sz="2000" b="1" dirty="0">
              <a:solidFill>
                <a:schemeClr val="bg1"/>
              </a:solidFill>
              <a:latin typeface="-apple-system"/>
            </a:endParaRPr>
          </a:p>
          <a:p>
            <a:pPr marL="0" indent="0">
              <a:buNone/>
            </a:pPr>
            <a:r>
              <a:rPr lang="en-US" altLang="zh-CN" sz="2000" b="1" dirty="0">
                <a:solidFill>
                  <a:schemeClr val="bg1"/>
                </a:solidFill>
                <a:latin typeface="-apple-system"/>
              </a:rPr>
              <a:t>	</a:t>
            </a:r>
            <a:r>
              <a:rPr lang="en-US" altLang="zh-CN" b="1" dirty="0">
                <a:solidFill>
                  <a:schemeClr val="bg1"/>
                </a:solidFill>
                <a:latin typeface="+mn-ea"/>
              </a:rPr>
              <a:t>2.2</a:t>
            </a:r>
            <a:r>
              <a:rPr lang="en-US" altLang="zh-CN" b="1" dirty="0">
                <a:solidFill>
                  <a:schemeClr val="bg1"/>
                </a:solidFill>
                <a:latin typeface="-apple-system"/>
              </a:rPr>
              <a:t> </a:t>
            </a:r>
            <a:r>
              <a:rPr lang="zh-CN" altLang="en-US" b="1" dirty="0">
                <a:solidFill>
                  <a:schemeClr val="bg1"/>
                </a:solidFill>
                <a:latin typeface="-apple-system"/>
              </a:rPr>
              <a:t>我和你能换吗？</a:t>
            </a:r>
            <a:endParaRPr lang="en-US" altLang="zh-CN" b="1" dirty="0">
              <a:solidFill>
                <a:schemeClr val="bg1"/>
              </a:solidFill>
              <a:latin typeface="-apple-system"/>
            </a:endParaRPr>
          </a:p>
          <a:p>
            <a:pPr marL="0" indent="0">
              <a:buNone/>
            </a:pPr>
            <a:r>
              <a:rPr lang="en-US" altLang="zh-CN" b="1" dirty="0">
                <a:solidFill>
                  <a:schemeClr val="bg1"/>
                </a:solidFill>
                <a:latin typeface="-apple-system"/>
              </a:rPr>
              <a:t>		</a:t>
            </a:r>
            <a:r>
              <a:rPr lang="zh-CN" altLang="en-US" sz="2000" b="1" dirty="0">
                <a:solidFill>
                  <a:schemeClr val="bg1"/>
                </a:solidFill>
                <a:latin typeface="-apple-system"/>
              </a:rPr>
              <a:t>我和你换了，我还在我的可执行时段吗？</a:t>
            </a:r>
            <a:endParaRPr lang="en-US" altLang="zh-CN" b="1" dirty="0">
              <a:solidFill>
                <a:schemeClr val="bg1"/>
              </a:solidFill>
              <a:latin typeface="-apple-system"/>
            </a:endParaRPr>
          </a:p>
          <a:p>
            <a:pPr marL="0" indent="0">
              <a:buNone/>
            </a:pPr>
            <a:endParaRPr lang="en-US" altLang="zh-CN" b="1" dirty="0">
              <a:solidFill>
                <a:schemeClr val="bg1"/>
              </a:solidFill>
              <a:latin typeface="-apple-system"/>
            </a:endParaRPr>
          </a:p>
        </p:txBody>
      </p:sp>
      <p:graphicFrame>
        <p:nvGraphicFramePr>
          <p:cNvPr id="4" name="表格 4"/>
          <p:cNvGraphicFramePr>
            <a:graphicFrameLocks noGrp="1"/>
          </p:cNvGraphicFramePr>
          <p:nvPr/>
        </p:nvGraphicFramePr>
        <p:xfrm>
          <a:off x="1463830" y="5442587"/>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r>
                        <a:rPr lang="en-US" altLang="zh-CN" dirty="0"/>
                        <a:t>A</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dirty="0"/>
                        <a:t>B</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0"/>
                  </a:ext>
                </a:extLst>
              </a:tr>
            </a:tbl>
          </a:graphicData>
        </a:graphic>
      </p:graphicFrame>
      <p:sp>
        <p:nvSpPr>
          <p:cNvPr id="7" name="箭头: 圆角右 6"/>
          <p:cNvSpPr/>
          <p:nvPr/>
        </p:nvSpPr>
        <p:spPr>
          <a:xfrm>
            <a:off x="1882066" y="4929129"/>
            <a:ext cx="3915052" cy="370840"/>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8" name="箭头: 圆角右 7"/>
          <p:cNvSpPr/>
          <p:nvPr/>
        </p:nvSpPr>
        <p:spPr>
          <a:xfrm rot="10800000">
            <a:off x="1802166" y="5948739"/>
            <a:ext cx="4110362" cy="370841"/>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9" name="动作按钮: 帮助 8">
            <a:hlinkClick r:id="" action="ppaction://noaction" highlightClick="1"/>
          </p:cNvPr>
          <p:cNvSpPr/>
          <p:nvPr/>
        </p:nvSpPr>
        <p:spPr>
          <a:xfrm>
            <a:off x="3542190" y="4554245"/>
            <a:ext cx="426128" cy="370840"/>
          </a:xfrm>
          <a:prstGeom prst="actionButtonHel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动作按钮: 帮助 9">
            <a:hlinkClick r:id="" action="ppaction://noaction" highlightClick="1"/>
          </p:cNvPr>
          <p:cNvSpPr/>
          <p:nvPr/>
        </p:nvSpPr>
        <p:spPr>
          <a:xfrm>
            <a:off x="3644283" y="6399447"/>
            <a:ext cx="426128" cy="370840"/>
          </a:xfrm>
          <a:prstGeom prst="actionButtonHel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应用程序设计（用户预设优先级）</a:t>
            </a:r>
          </a:p>
        </p:txBody>
      </p:sp>
      <p:sp>
        <p:nvSpPr>
          <p:cNvPr id="3" name="内容占位符 2"/>
          <p:cNvSpPr>
            <a:spLocks noGrp="1"/>
          </p:cNvSpPr>
          <p:nvPr>
            <p:ph idx="1"/>
          </p:nvPr>
        </p:nvSpPr>
        <p:spPr/>
        <p:txBody>
          <a:bodyPr/>
          <a:lstStyle/>
          <a:p>
            <a:pPr marL="0" indent="0">
              <a:buNone/>
            </a:pPr>
            <a:r>
              <a:rPr lang="en-US" altLang="zh-CN" sz="2800" b="1" dirty="0">
                <a:solidFill>
                  <a:schemeClr val="bg1"/>
                </a:solidFill>
                <a:latin typeface="-apple-system"/>
              </a:rPr>
              <a:t>3. </a:t>
            </a:r>
            <a:r>
              <a:rPr lang="zh-CN" altLang="en-US" sz="2800" b="1" dirty="0">
                <a:solidFill>
                  <a:schemeClr val="bg1"/>
                </a:solidFill>
                <a:latin typeface="-apple-system"/>
              </a:rPr>
              <a:t>比较、交换</a:t>
            </a:r>
            <a:endParaRPr lang="en-US" altLang="zh-CN" sz="2800" b="1" dirty="0">
              <a:solidFill>
                <a:schemeClr val="bg1"/>
              </a:solidFill>
              <a:latin typeface="-apple-system"/>
            </a:endParaRPr>
          </a:p>
          <a:p>
            <a:pPr marL="0" indent="0">
              <a:buNone/>
            </a:pPr>
            <a:r>
              <a:rPr lang="en-US" altLang="zh-CN" b="1" dirty="0">
                <a:solidFill>
                  <a:schemeClr val="bg1"/>
                </a:solidFill>
                <a:latin typeface="-apple-system"/>
              </a:rPr>
              <a:t>	</a:t>
            </a:r>
            <a:r>
              <a:rPr lang="zh-CN" altLang="en-US" b="1" dirty="0">
                <a:solidFill>
                  <a:schemeClr val="bg1"/>
                </a:solidFill>
                <a:latin typeface="-apple-system"/>
              </a:rPr>
              <a:t>若优先级高的在后面，换；否则，不换</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应用程序设计（分时段）</a:t>
            </a:r>
          </a:p>
        </p:txBody>
      </p:sp>
      <p:sp>
        <p:nvSpPr>
          <p:cNvPr id="3" name="内容占位符 2"/>
          <p:cNvSpPr>
            <a:spLocks noGrp="1"/>
          </p:cNvSpPr>
          <p:nvPr>
            <p:ph idx="1"/>
          </p:nvPr>
        </p:nvSpPr>
        <p:spPr/>
        <p:txBody>
          <a:bodyPr>
            <a:normAutofit fontScale="97500" lnSpcReduction="10000"/>
          </a:bodyPr>
          <a:lstStyle/>
          <a:p>
            <a:pPr marL="0" indent="0" algn="l">
              <a:buNone/>
            </a:pPr>
            <a:r>
              <a:rPr lang="en-US" altLang="zh-CN" b="1" i="0" dirty="0">
                <a:solidFill>
                  <a:schemeClr val="bg1"/>
                </a:solidFill>
                <a:effectLst/>
                <a:latin typeface="-apple-system"/>
              </a:rPr>
              <a:t>   </a:t>
            </a:r>
            <a:r>
              <a:rPr lang="zh-CN" altLang="en-US" sz="2400" b="1" i="0" dirty="0">
                <a:solidFill>
                  <a:schemeClr val="bg1"/>
                </a:solidFill>
                <a:effectLst/>
                <a:latin typeface="-apple-system"/>
              </a:rPr>
              <a:t>实际上，分时段只不过是流程上复杂了一些而已，并没有修改这个算法的根本。</a:t>
            </a:r>
            <a:endParaRPr lang="en-US" altLang="zh-CN" sz="2400" b="1" i="0" dirty="0">
              <a:solidFill>
                <a:schemeClr val="bg1"/>
              </a:solidFill>
              <a:effectLst/>
              <a:latin typeface="-apple-system"/>
            </a:endParaRPr>
          </a:p>
          <a:p>
            <a:pPr marL="0" indent="0" algn="l">
              <a:lnSpc>
                <a:spcPct val="150000"/>
              </a:lnSpc>
              <a:buNone/>
            </a:pPr>
            <a:r>
              <a:rPr lang="en-US" altLang="zh-CN" sz="2400" b="1" i="0" dirty="0">
                <a:solidFill>
                  <a:schemeClr val="bg1"/>
                </a:solidFill>
                <a:effectLst/>
                <a:latin typeface="-apple-system"/>
              </a:rPr>
              <a:t>    </a:t>
            </a:r>
            <a:r>
              <a:rPr lang="zh-CN" altLang="en-US" sz="2400" b="1" i="0" dirty="0">
                <a:solidFill>
                  <a:schemeClr val="bg1"/>
                </a:solidFill>
                <a:effectLst/>
                <a:latin typeface="-apple-system"/>
              </a:rPr>
              <a:t>在调度时，逆序遍历所有可执行时段，（这些时段升序排列）我们将查询得到的结果置于每个可执行时段中查询，如果位于某一个可执行时段中，结束遍历，安排任务于当前位置。如果任何一个可执行时段都不包含这个查询结果，调度失败。</a:t>
            </a:r>
          </a:p>
          <a:p>
            <a:pPr marL="0" indent="0" algn="l">
              <a:lnSpc>
                <a:spcPct val="150000"/>
              </a:lnSpc>
              <a:buNone/>
            </a:pPr>
            <a:r>
              <a:rPr lang="zh-CN" altLang="en-US" sz="2400" b="1" i="0" dirty="0">
                <a:solidFill>
                  <a:schemeClr val="bg1"/>
                </a:solidFill>
                <a:effectLst/>
                <a:latin typeface="-apple-system"/>
              </a:rPr>
              <a:t> </a:t>
            </a:r>
            <a:r>
              <a:rPr lang="en-US" altLang="zh-CN" sz="2400" b="1" i="0" dirty="0">
                <a:solidFill>
                  <a:schemeClr val="bg1"/>
                </a:solidFill>
                <a:effectLst/>
                <a:latin typeface="-apple-system"/>
              </a:rPr>
              <a:t>   </a:t>
            </a:r>
            <a:r>
              <a:rPr lang="zh-CN" altLang="en-US" sz="2400" b="1" i="0" dirty="0">
                <a:solidFill>
                  <a:schemeClr val="bg1"/>
                </a:solidFill>
                <a:effectLst/>
                <a:latin typeface="-apple-system"/>
              </a:rPr>
              <a:t>调整时，在两次询问过程中，只要保证两个任务各存在一个可执行时段，交换后的位置分别位于这两个时段中即可。</a:t>
            </a:r>
          </a:p>
          <a:p>
            <a:pPr marL="0" indent="0">
              <a:buNone/>
            </a:pPr>
            <a:br>
              <a:rPr lang="zh-CN" altLang="en-US" sz="2400" dirty="0">
                <a:solidFill>
                  <a:schemeClr val="bg1"/>
                </a:solidFill>
              </a:rPr>
            </a:br>
            <a:endParaRPr lang="zh-CN" altLang="en-US" sz="24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bg1"/>
                </a:solidFill>
              </a:rPr>
              <a:t>应用程序设计（历史遗留问题之为什么不能用任何规则）</a:t>
            </a:r>
          </a:p>
        </p:txBody>
      </p:sp>
      <p:sp>
        <p:nvSpPr>
          <p:cNvPr id="3" name="内容占位符 2"/>
          <p:cNvSpPr>
            <a:spLocks noGrp="1"/>
          </p:cNvSpPr>
          <p:nvPr>
            <p:ph idx="1"/>
          </p:nvPr>
        </p:nvSpPr>
        <p:spPr/>
        <p:txBody>
          <a:bodyPr/>
          <a:lstStyle/>
          <a:p>
            <a:pPr marL="0" indent="0">
              <a:lnSpc>
                <a:spcPct val="150000"/>
              </a:lnSpc>
              <a:buNone/>
            </a:pPr>
            <a:r>
              <a:rPr lang="en-US" altLang="zh-CN" dirty="0"/>
              <a:t>	</a:t>
            </a:r>
            <a:r>
              <a:rPr lang="zh-CN" altLang="en-US" b="1" dirty="0">
                <a:solidFill>
                  <a:schemeClr val="bg1"/>
                </a:solidFill>
              </a:rPr>
              <a:t>每个等价类元素在合并时，总是指出前方最近可用的位置，如果采取重量</a:t>
            </a:r>
            <a:r>
              <a:rPr lang="en-US" altLang="zh-CN" b="1" dirty="0">
                <a:solidFill>
                  <a:schemeClr val="bg1"/>
                </a:solidFill>
              </a:rPr>
              <a:t>/</a:t>
            </a:r>
            <a:r>
              <a:rPr lang="zh-CN" altLang="en-US" b="1" dirty="0">
                <a:solidFill>
                  <a:schemeClr val="bg1"/>
                </a:solidFill>
              </a:rPr>
              <a:t>高度等规则，可能将这个位置指向后方，也就是说，一个任务来查询它的最后可用的单位时间，</a:t>
            </a:r>
            <a:r>
              <a:rPr lang="zh-CN" altLang="en-US" b="1" dirty="0">
                <a:solidFill>
                  <a:srgbClr val="FFFF00"/>
                </a:solidFill>
              </a:rPr>
              <a:t>结果这个时间却告诉它下一个可用的时间在后面？</a:t>
            </a:r>
            <a:r>
              <a:rPr lang="zh-CN" altLang="en-US" b="1" dirty="0">
                <a:solidFill>
                  <a:schemeClr val="bg1"/>
                </a:solidFill>
              </a:rPr>
              <a:t>这很显然已经超出了它的可执行时段的范围，所以不可以使用任何规则。</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5"/>
            <a:ext cx="10515600" cy="1133475"/>
          </a:xfrm>
        </p:spPr>
        <p:txBody>
          <a:bodyPr/>
          <a:lstStyle/>
          <a:p>
            <a:r>
              <a:rPr lang="zh-CN" altLang="en-US" b="1" dirty="0">
                <a:solidFill>
                  <a:schemeClr val="bg1"/>
                </a:solidFill>
              </a:rPr>
              <a:t>应用程序设计（整体工作流程）</a:t>
            </a:r>
          </a:p>
        </p:txBody>
      </p:sp>
      <p:sp>
        <p:nvSpPr>
          <p:cNvPr id="3" name="内容占位符 2"/>
          <p:cNvSpPr>
            <a:spLocks noGrp="1"/>
          </p:cNvSpPr>
          <p:nvPr>
            <p:ph idx="1"/>
          </p:nvPr>
        </p:nvSpPr>
        <p:spPr/>
        <p:txBody>
          <a:bodyPr/>
          <a:lstStyle/>
          <a:p>
            <a:pPr marL="0" indent="0">
              <a:buNone/>
            </a:pPr>
            <a:endParaRPr lang="zh-CN" altLang="en-US" dirty="0"/>
          </a:p>
        </p:txBody>
      </p:sp>
      <p:pic>
        <p:nvPicPr>
          <p:cNvPr id="5" name="图片 4"/>
          <p:cNvPicPr>
            <a:picLocks noChangeAspect="1"/>
          </p:cNvPicPr>
          <p:nvPr/>
        </p:nvPicPr>
        <p:blipFill>
          <a:blip r:embed="rId2"/>
          <a:stretch>
            <a:fillRect/>
          </a:stretch>
        </p:blipFill>
        <p:spPr>
          <a:xfrm>
            <a:off x="490220" y="966470"/>
            <a:ext cx="11210925" cy="5624195"/>
          </a:xfrm>
          <a:prstGeom prst="rect">
            <a:avLst/>
          </a:prstGeom>
          <a:effectLst>
            <a:glow rad="228600">
              <a:schemeClr val="accent5">
                <a:satMod val="175000"/>
                <a:alpha val="40000"/>
              </a:schemeClr>
            </a:glo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913" y="-123147"/>
            <a:ext cx="10515600" cy="1325563"/>
          </a:xfrm>
        </p:spPr>
        <p:txBody>
          <a:bodyPr/>
          <a:lstStyle/>
          <a:p>
            <a:r>
              <a:rPr lang="zh-CN" altLang="en-US" b="1" dirty="0">
                <a:solidFill>
                  <a:schemeClr val="bg1"/>
                </a:solidFill>
              </a:rPr>
              <a:t>存在的缺陷</a:t>
            </a:r>
          </a:p>
        </p:txBody>
      </p:sp>
      <p:sp>
        <p:nvSpPr>
          <p:cNvPr id="3" name="内容占位符 2"/>
          <p:cNvSpPr>
            <a:spLocks noGrp="1"/>
          </p:cNvSpPr>
          <p:nvPr>
            <p:ph idx="1"/>
          </p:nvPr>
        </p:nvSpPr>
        <p:spPr>
          <a:xfrm>
            <a:off x="713913" y="745725"/>
            <a:ext cx="10515600" cy="6214368"/>
          </a:xfrm>
        </p:spPr>
        <p:txBody>
          <a:bodyPr>
            <a:normAutofit/>
          </a:bodyPr>
          <a:lstStyle/>
          <a:p>
            <a:pPr marL="0" indent="0">
              <a:buNone/>
            </a:pPr>
            <a:r>
              <a:rPr lang="en-US" altLang="zh-CN" sz="2000" b="1" dirty="0">
                <a:solidFill>
                  <a:schemeClr val="bg1"/>
                </a:solidFill>
              </a:rPr>
              <a:t>1.</a:t>
            </a:r>
            <a:r>
              <a:rPr lang="zh-CN" altLang="en-US" sz="2000" b="1" dirty="0">
                <a:solidFill>
                  <a:schemeClr val="bg1"/>
                </a:solidFill>
              </a:rPr>
              <a:t>精度？</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单位时间的可能性：</a:t>
            </a:r>
            <a:r>
              <a:rPr lang="en-US" altLang="zh-CN" sz="2000" b="1" dirty="0">
                <a:solidFill>
                  <a:schemeClr val="bg1"/>
                </a:solidFill>
              </a:rPr>
              <a:t>1</a:t>
            </a:r>
            <a:r>
              <a:rPr lang="zh-CN" altLang="en-US" sz="2000" b="1" dirty="0">
                <a:solidFill>
                  <a:schemeClr val="bg1"/>
                </a:solidFill>
              </a:rPr>
              <a:t>小时，半小时，</a:t>
            </a:r>
            <a:r>
              <a:rPr lang="en-US" altLang="zh-CN" sz="2000" b="1" dirty="0">
                <a:solidFill>
                  <a:schemeClr val="bg1"/>
                </a:solidFill>
              </a:rPr>
              <a:t>10</a:t>
            </a:r>
            <a:r>
              <a:rPr lang="zh-CN" altLang="en-US" sz="2000" b="1" dirty="0">
                <a:solidFill>
                  <a:schemeClr val="bg1"/>
                </a:solidFill>
              </a:rPr>
              <a:t>分钟，</a:t>
            </a:r>
            <a:r>
              <a:rPr lang="en-US" altLang="zh-CN" sz="2000" b="1" dirty="0">
                <a:solidFill>
                  <a:schemeClr val="bg1"/>
                </a:solidFill>
              </a:rPr>
              <a:t>1</a:t>
            </a:r>
            <a:r>
              <a:rPr lang="zh-CN" altLang="en-US" sz="2000" b="1" dirty="0">
                <a:solidFill>
                  <a:schemeClr val="bg1"/>
                </a:solidFill>
              </a:rPr>
              <a:t>秒，</a:t>
            </a:r>
            <a:r>
              <a:rPr lang="en-US" altLang="zh-CN" sz="2000" b="1" dirty="0">
                <a:solidFill>
                  <a:schemeClr val="bg1"/>
                </a:solidFill>
              </a:rPr>
              <a:t>1</a:t>
            </a:r>
            <a:r>
              <a:rPr lang="zh-CN" altLang="en-US" sz="2000" b="1" dirty="0">
                <a:solidFill>
                  <a:schemeClr val="bg1"/>
                </a:solidFill>
              </a:rPr>
              <a:t>微秒，</a:t>
            </a:r>
            <a:r>
              <a:rPr lang="en-US" altLang="zh-CN" sz="2000" b="1" dirty="0">
                <a:solidFill>
                  <a:schemeClr val="bg1"/>
                </a:solidFill>
              </a:rPr>
              <a:t>1</a:t>
            </a:r>
            <a:r>
              <a:rPr lang="zh-CN" altLang="en-US" sz="2000" b="1" dirty="0">
                <a:solidFill>
                  <a:schemeClr val="bg1"/>
                </a:solidFill>
              </a:rPr>
              <a:t>纳秒？</a:t>
            </a:r>
            <a:endParaRPr lang="en-US" altLang="zh-CN" sz="2000" b="1" dirty="0">
              <a:solidFill>
                <a:schemeClr val="bg1"/>
              </a:solidFill>
            </a:endParaRPr>
          </a:p>
          <a:p>
            <a:pPr marL="0" indent="0">
              <a:buNone/>
            </a:pPr>
            <a:r>
              <a:rPr lang="en-US" altLang="zh-CN" sz="2000" b="1" dirty="0">
                <a:solidFill>
                  <a:schemeClr val="bg1"/>
                </a:solidFill>
              </a:rPr>
              <a:t>2.</a:t>
            </a:r>
            <a:r>
              <a:rPr lang="zh-CN" altLang="en-US" sz="2000" b="1" dirty="0">
                <a:solidFill>
                  <a:schemeClr val="bg1"/>
                </a:solidFill>
              </a:rPr>
              <a:t>精度带来的复杂度</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精度高了后，等价类数组将非常大。例如单位时间为</a:t>
            </a:r>
            <a:r>
              <a:rPr lang="en-US" altLang="zh-CN" sz="2000" b="1" dirty="0">
                <a:solidFill>
                  <a:schemeClr val="bg1"/>
                </a:solidFill>
              </a:rPr>
              <a:t>1ns</a:t>
            </a:r>
            <a:r>
              <a:rPr lang="zh-CN" altLang="en-US" sz="2000" b="1" dirty="0">
                <a:solidFill>
                  <a:schemeClr val="bg1"/>
                </a:solidFill>
              </a:rPr>
              <a:t>，则等价类数组长度为</a:t>
            </a:r>
            <a:endParaRPr lang="en-US" altLang="zh-CN" sz="2000" b="1" dirty="0">
              <a:solidFill>
                <a:schemeClr val="bg1"/>
              </a:solidFill>
            </a:endParaRPr>
          </a:p>
          <a:p>
            <a:pPr marL="0" indent="0">
              <a:buNone/>
            </a:pPr>
            <a:r>
              <a:rPr lang="en-US" altLang="zh-CN" sz="2000" b="1" dirty="0">
                <a:solidFill>
                  <a:schemeClr val="bg1"/>
                </a:solidFill>
              </a:rPr>
              <a:t>(24*3600*10E9+1)</a:t>
            </a:r>
            <a:r>
              <a:rPr lang="zh-CN" altLang="en-US" sz="2000" b="1" dirty="0">
                <a:solidFill>
                  <a:schemeClr val="bg1"/>
                </a:solidFill>
              </a:rPr>
              <a:t>，任务数量大了后，高复杂度将带来低运行效能。</a:t>
            </a:r>
            <a:endParaRPr lang="en-US" altLang="zh-CN" sz="2000" b="1" dirty="0">
              <a:solidFill>
                <a:schemeClr val="bg1"/>
              </a:solidFill>
            </a:endParaRPr>
          </a:p>
          <a:p>
            <a:pPr marL="0" indent="0">
              <a:buNone/>
            </a:pPr>
            <a:r>
              <a:rPr lang="en-US" altLang="zh-CN" sz="2000" b="1" dirty="0">
                <a:solidFill>
                  <a:schemeClr val="bg1"/>
                </a:solidFill>
              </a:rPr>
              <a:t>3.</a:t>
            </a:r>
            <a:r>
              <a:rPr lang="zh-CN" altLang="en-US" sz="2000" b="1" dirty="0">
                <a:solidFill>
                  <a:schemeClr val="bg1"/>
                </a:solidFill>
              </a:rPr>
              <a:t>功能上的呆板</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为什么不能进行抢占？（实际角度）调度策略只能有一种吗？（课设</a:t>
            </a:r>
            <a:r>
              <a:rPr lang="en-US" altLang="zh-CN" sz="2000" b="1" dirty="0">
                <a:solidFill>
                  <a:schemeClr val="bg1"/>
                </a:solidFill>
              </a:rPr>
              <a:t>16</a:t>
            </a:r>
            <a:r>
              <a:rPr lang="zh-CN" altLang="en-US" sz="2000" b="1" dirty="0">
                <a:solidFill>
                  <a:schemeClr val="bg1"/>
                </a:solidFill>
              </a:rPr>
              <a:t>题）是否能寻找并行最优？（课设</a:t>
            </a:r>
            <a:r>
              <a:rPr lang="en-US" altLang="zh-CN" sz="2000" b="1" dirty="0">
                <a:solidFill>
                  <a:schemeClr val="bg1"/>
                </a:solidFill>
              </a:rPr>
              <a:t>35</a:t>
            </a:r>
            <a:r>
              <a:rPr lang="zh-CN" altLang="en-US" sz="2000" b="1" dirty="0">
                <a:solidFill>
                  <a:schemeClr val="bg1"/>
                </a:solidFill>
              </a:rPr>
              <a:t>题）</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调度策略上，例如，用户预设优先级，然后和任务结束时间与当前时间之差相加，得到最终优先级，进行调度？（当然本题背景中无“当前时间”这个概念，但能否扩展题目背景？）</a:t>
            </a:r>
            <a:endParaRPr lang="en-US" altLang="zh-CN" sz="2000" b="1" dirty="0">
              <a:solidFill>
                <a:schemeClr val="bg1"/>
              </a:solidFill>
            </a:endParaRPr>
          </a:p>
          <a:p>
            <a:pPr marL="0" indent="0">
              <a:buNone/>
            </a:pPr>
            <a:r>
              <a:rPr lang="en-US" altLang="zh-CN" sz="2000" b="1" dirty="0">
                <a:solidFill>
                  <a:schemeClr val="bg1"/>
                </a:solidFill>
              </a:rPr>
              <a:t>4.</a:t>
            </a:r>
            <a:r>
              <a:rPr lang="zh-CN" altLang="en-US" sz="2000" b="1" dirty="0">
                <a:solidFill>
                  <a:schemeClr val="bg1"/>
                </a:solidFill>
              </a:rPr>
              <a:t>编码规范</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每一个比较长的流程都抽象成函数了吗？算法模块的层次结构如何？是否有良好的设计模式？如何对当下代码进行解耦</a:t>
            </a:r>
            <a:r>
              <a:rPr lang="en-US" altLang="zh-CN" sz="2000" b="1" dirty="0">
                <a:solidFill>
                  <a:schemeClr val="bg1"/>
                </a:solidFill>
              </a:rPr>
              <a:t>/</a:t>
            </a:r>
            <a:r>
              <a:rPr lang="zh-CN" altLang="en-US" sz="2000" b="1" dirty="0">
                <a:solidFill>
                  <a:schemeClr val="bg1"/>
                </a:solidFill>
              </a:rPr>
              <a:t>重构？项目的可维护性、可扩展性如何？</a:t>
            </a:r>
            <a:endParaRPr lang="en-US" altLang="zh-CN" sz="2000" b="1" dirty="0">
              <a:solidFill>
                <a:schemeClr val="bg1"/>
              </a:solidFill>
            </a:endParaRPr>
          </a:p>
          <a:p>
            <a:pPr marL="0" indent="0">
              <a:buNone/>
            </a:pPr>
            <a:r>
              <a:rPr lang="en-US" altLang="zh-CN" sz="2000" b="1" dirty="0">
                <a:solidFill>
                  <a:schemeClr val="bg1"/>
                </a:solidFill>
              </a:rPr>
              <a:t>5.</a:t>
            </a:r>
            <a:r>
              <a:rPr lang="zh-CN" altLang="en-US" sz="2000" b="1" dirty="0">
                <a:solidFill>
                  <a:schemeClr val="bg1"/>
                </a:solidFill>
              </a:rPr>
              <a:t>性能</a:t>
            </a:r>
            <a:endParaRPr lang="en-US" altLang="zh-CN" sz="2000" b="1" dirty="0">
              <a:solidFill>
                <a:schemeClr val="bg1"/>
              </a:solidFill>
            </a:endParaRPr>
          </a:p>
          <a:p>
            <a:pPr marL="0" indent="0">
              <a:buNone/>
            </a:pPr>
            <a:r>
              <a:rPr lang="en-US" altLang="zh-CN" sz="2000" b="1" dirty="0">
                <a:solidFill>
                  <a:schemeClr val="bg1"/>
                </a:solidFill>
              </a:rPr>
              <a:t>	</a:t>
            </a:r>
            <a:r>
              <a:rPr lang="zh-CN" altLang="en-US" sz="2000" b="1" dirty="0">
                <a:solidFill>
                  <a:schemeClr val="bg1"/>
                </a:solidFill>
              </a:rPr>
              <a:t>是否有更好的算法与数据结构？暴露为</a:t>
            </a:r>
            <a:r>
              <a:rPr lang="en-US" altLang="zh-CN" sz="2000" b="1" dirty="0">
                <a:solidFill>
                  <a:schemeClr val="bg1"/>
                </a:solidFill>
              </a:rPr>
              <a:t>web</a:t>
            </a:r>
            <a:r>
              <a:rPr lang="zh-CN" altLang="en-US" sz="2000" b="1" dirty="0">
                <a:solidFill>
                  <a:schemeClr val="bg1"/>
                </a:solidFill>
              </a:rPr>
              <a:t>服务，可以在短时间抗下多少运算量？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编码（具体见代码）</a:t>
            </a:r>
          </a:p>
        </p:txBody>
      </p:sp>
      <p:pic>
        <p:nvPicPr>
          <p:cNvPr id="5" name="内容占位符 4"/>
          <p:cNvPicPr>
            <a:picLocks noGrp="1" noChangeAspect="1"/>
          </p:cNvPicPr>
          <p:nvPr>
            <p:ph idx="1"/>
          </p:nvPr>
        </p:nvPicPr>
        <p:blipFill>
          <a:blip r:embed="rId3"/>
          <a:stretch>
            <a:fillRect/>
          </a:stretch>
        </p:blipFill>
        <p:spPr>
          <a:xfrm>
            <a:off x="457200" y="1550035"/>
            <a:ext cx="5701030" cy="2054225"/>
          </a:xfrm>
        </p:spPr>
      </p:pic>
      <p:pic>
        <p:nvPicPr>
          <p:cNvPr id="7" name="图片 6"/>
          <p:cNvPicPr>
            <a:picLocks noChangeAspect="1"/>
          </p:cNvPicPr>
          <p:nvPr/>
        </p:nvPicPr>
        <p:blipFill>
          <a:blip r:embed="rId4"/>
          <a:stretch>
            <a:fillRect/>
          </a:stretch>
        </p:blipFill>
        <p:spPr>
          <a:xfrm>
            <a:off x="6291580" y="1550035"/>
            <a:ext cx="5236845" cy="2054860"/>
          </a:xfrm>
          <a:prstGeom prst="rect">
            <a:avLst/>
          </a:prstGeom>
        </p:spPr>
      </p:pic>
      <p:pic>
        <p:nvPicPr>
          <p:cNvPr id="11" name="图片 10"/>
          <p:cNvPicPr>
            <a:picLocks noChangeAspect="1"/>
          </p:cNvPicPr>
          <p:nvPr/>
        </p:nvPicPr>
        <p:blipFill>
          <a:blip r:embed="rId5"/>
          <a:stretch>
            <a:fillRect/>
          </a:stretch>
        </p:blipFill>
        <p:spPr>
          <a:xfrm>
            <a:off x="457464" y="3692346"/>
            <a:ext cx="5700254" cy="2667231"/>
          </a:xfrm>
          <a:prstGeom prst="rect">
            <a:avLst/>
          </a:prstGeom>
        </p:spPr>
      </p:pic>
      <p:pic>
        <p:nvPicPr>
          <p:cNvPr id="13" name="图片 12"/>
          <p:cNvPicPr>
            <a:picLocks noChangeAspect="1"/>
          </p:cNvPicPr>
          <p:nvPr/>
        </p:nvPicPr>
        <p:blipFill>
          <a:blip r:embed="rId6"/>
          <a:stretch>
            <a:fillRect/>
          </a:stretch>
        </p:blipFill>
        <p:spPr>
          <a:xfrm>
            <a:off x="6291580" y="3692525"/>
            <a:ext cx="5236845" cy="2667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测试（随机数据与边界条件）</a:t>
            </a:r>
          </a:p>
        </p:txBody>
      </p:sp>
      <p:pic>
        <p:nvPicPr>
          <p:cNvPr id="5" name="图片 4"/>
          <p:cNvPicPr>
            <a:picLocks noChangeAspect="1"/>
          </p:cNvPicPr>
          <p:nvPr/>
        </p:nvPicPr>
        <p:blipFill>
          <a:blip r:embed="rId2"/>
          <a:srcRect b="-26207"/>
          <a:stretch>
            <a:fillRect/>
          </a:stretch>
        </p:blipFill>
        <p:spPr>
          <a:xfrm>
            <a:off x="2058035" y="1539240"/>
            <a:ext cx="8075930" cy="5596255"/>
          </a:xfrm>
          <a:prstGeom prst="rect">
            <a:avLst/>
          </a:prstGeom>
          <a:effectLst>
            <a:glow rad="228600">
              <a:schemeClr val="accent6">
                <a:satMod val="175000"/>
                <a:alpha val="40000"/>
              </a:schemeClr>
            </a:glo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9700"/>
            <a:ext cx="10515600" cy="902335"/>
          </a:xfrm>
        </p:spPr>
        <p:txBody>
          <a:bodyPr>
            <a:normAutofit/>
          </a:bodyPr>
          <a:lstStyle/>
          <a:p>
            <a:r>
              <a:rPr lang="zh-CN" altLang="en-US" dirty="0">
                <a:solidFill>
                  <a:schemeClr val="bg1"/>
                </a:solidFill>
              </a:rPr>
              <a:t>主要心得体会</a:t>
            </a:r>
          </a:p>
        </p:txBody>
      </p:sp>
      <p:sp>
        <p:nvSpPr>
          <p:cNvPr id="3" name="内容占位符 2"/>
          <p:cNvSpPr>
            <a:spLocks noGrp="1"/>
          </p:cNvSpPr>
          <p:nvPr>
            <p:ph idx="1"/>
          </p:nvPr>
        </p:nvSpPr>
        <p:spPr>
          <a:xfrm>
            <a:off x="838200" y="1041400"/>
            <a:ext cx="10515600" cy="5135880"/>
          </a:xfrm>
        </p:spPr>
        <p:txBody>
          <a:bodyPr>
            <a:normAutofit fontScale="47500" lnSpcReduction="10000"/>
          </a:bodyPr>
          <a:lstStyle/>
          <a:p>
            <a:pPr marL="0" indent="0">
              <a:lnSpc>
                <a:spcPct val="150000"/>
              </a:lnSpc>
              <a:buNone/>
            </a:pPr>
            <a:r>
              <a:rPr lang="en-US" altLang="zh-CN" sz="4665" b="1" dirty="0">
                <a:solidFill>
                  <a:schemeClr val="bg1"/>
                </a:solidFill>
              </a:rPr>
              <a:t>1.</a:t>
            </a:r>
            <a:r>
              <a:rPr lang="zh-CN" altLang="en-US" sz="4665" b="1" dirty="0">
                <a:solidFill>
                  <a:schemeClr val="bg1"/>
                </a:solidFill>
              </a:rPr>
              <a:t>算法普适度</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如果一个算法（策略）仅仅可以解决一个普通的且狭隘的场景下的问题，即便它的复杂度很优秀，可能也不是一个好算法。</a:t>
            </a:r>
            <a:endParaRPr lang="en-US" altLang="zh-CN" sz="4665" b="1" dirty="0">
              <a:solidFill>
                <a:schemeClr val="bg1"/>
              </a:solidFill>
            </a:endParaRPr>
          </a:p>
          <a:p>
            <a:pPr marL="0" indent="0">
              <a:lnSpc>
                <a:spcPct val="150000"/>
              </a:lnSpc>
              <a:buNone/>
            </a:pPr>
            <a:r>
              <a:rPr lang="en-US" altLang="zh-CN" sz="4665" b="1" dirty="0">
                <a:solidFill>
                  <a:schemeClr val="bg1"/>
                </a:solidFill>
              </a:rPr>
              <a:t>2.</a:t>
            </a:r>
            <a:r>
              <a:rPr lang="zh-CN" altLang="en-US" sz="4665" b="1" dirty="0">
                <a:solidFill>
                  <a:schemeClr val="bg1"/>
                </a:solidFill>
              </a:rPr>
              <a:t>怎样选择合适的数据结构？</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存储方面，数组、链表、栈、队列、散列、各种树还是其他？</a:t>
            </a:r>
            <a:r>
              <a:rPr lang="en-US" altLang="zh-CN" sz="4665" b="1" dirty="0">
                <a:solidFill>
                  <a:schemeClr val="bg1"/>
                </a:solidFill>
              </a:rPr>
              <a:t>       </a:t>
            </a:r>
            <a:r>
              <a:rPr lang="zh-CN" altLang="en-US" sz="4665" b="1" dirty="0">
                <a:solidFill>
                  <a:schemeClr val="bg1"/>
                </a:solidFill>
              </a:rPr>
              <a:t>增删改方面，怎么做到整体性能最好？（路径紧缩）</a:t>
            </a:r>
            <a:endParaRPr lang="en-US" altLang="zh-CN" sz="4665" b="1" dirty="0">
              <a:solidFill>
                <a:schemeClr val="bg1"/>
              </a:solidFill>
            </a:endParaRPr>
          </a:p>
          <a:p>
            <a:pPr marL="0" indent="0">
              <a:lnSpc>
                <a:spcPct val="150000"/>
              </a:lnSpc>
              <a:buNone/>
            </a:pPr>
            <a:r>
              <a:rPr lang="en-US" altLang="zh-CN" sz="4665" b="1" dirty="0">
                <a:solidFill>
                  <a:schemeClr val="bg1"/>
                </a:solidFill>
              </a:rPr>
              <a:t>3.</a:t>
            </a:r>
            <a:r>
              <a:rPr lang="zh-CN" altLang="en-US" sz="4665" b="1" dirty="0">
                <a:solidFill>
                  <a:schemeClr val="bg1"/>
                </a:solidFill>
              </a:rPr>
              <a:t>项目工程的能力</a:t>
            </a:r>
            <a:endParaRPr lang="en-US" altLang="zh-CN" sz="4665" b="1" dirty="0">
              <a:solidFill>
                <a:schemeClr val="bg1"/>
              </a:solidFill>
            </a:endParaRPr>
          </a:p>
          <a:p>
            <a:pPr marL="0" indent="0">
              <a:lnSpc>
                <a:spcPct val="150000"/>
              </a:lnSpc>
              <a:buNone/>
            </a:pPr>
            <a:r>
              <a:rPr lang="en-US" altLang="zh-CN" sz="4665" b="1" dirty="0">
                <a:solidFill>
                  <a:schemeClr val="bg1"/>
                </a:solidFill>
              </a:rPr>
              <a:t>	</a:t>
            </a:r>
            <a:r>
              <a:rPr lang="zh-CN" altLang="en-US" sz="4665" b="1" dirty="0">
                <a:solidFill>
                  <a:schemeClr val="bg1"/>
                </a:solidFill>
              </a:rPr>
              <a:t>技术选型上，选用什么技术，这套技术栈的优点在哪</a:t>
            </a:r>
            <a:r>
              <a:rPr lang="en-US" altLang="zh-CN" sz="4665" b="1" dirty="0">
                <a:solidFill>
                  <a:schemeClr val="bg1"/>
                </a:solidFill>
              </a:rPr>
              <a:t>?</a:t>
            </a:r>
            <a:r>
              <a:rPr lang="zh-CN" altLang="en-US" sz="4665" b="1" dirty="0">
                <a:solidFill>
                  <a:schemeClr val="bg1"/>
                </a:solidFill>
              </a:rPr>
              <a:t>具体实现上，架构、设计模式如何学习应用？</a:t>
            </a:r>
            <a:endParaRPr lang="en-US" altLang="zh-CN" sz="4665" b="1" dirty="0">
              <a:solidFill>
                <a:schemeClr val="bg1"/>
              </a:solidFill>
            </a:endParaRPr>
          </a:p>
          <a:p>
            <a:pPr marL="0" indent="0">
              <a:lnSpc>
                <a:spcPct val="150000"/>
              </a:lnSpc>
              <a:buNone/>
            </a:pPr>
            <a:r>
              <a:rPr lang="en-US" altLang="zh-CN" b="1" dirty="0">
                <a:solidFill>
                  <a:schemeClr val="bg1"/>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需求分析</a:t>
            </a:r>
          </a:p>
        </p:txBody>
      </p:sp>
      <p:sp>
        <p:nvSpPr>
          <p:cNvPr id="3" name="内容占位符 2"/>
          <p:cNvSpPr>
            <a:spLocks noGrp="1"/>
          </p:cNvSpPr>
          <p:nvPr>
            <p:ph idx="1"/>
          </p:nvPr>
        </p:nvSpPr>
        <p:spPr>
          <a:xfrm>
            <a:off x="838200" y="1690688"/>
            <a:ext cx="10515600" cy="4351338"/>
          </a:xfrm>
        </p:spPr>
        <p:txBody>
          <a:bodyPr>
            <a:normAutofit lnSpcReduction="10000"/>
          </a:bodyPr>
          <a:lstStyle/>
          <a:p>
            <a:pPr marL="0" indent="0">
              <a:buNone/>
            </a:pPr>
            <a:r>
              <a:rPr lang="en-US" altLang="zh-CN" b="1" dirty="0">
                <a:solidFill>
                  <a:schemeClr val="bg1"/>
                </a:solidFill>
                <a:effectLst/>
              </a:rPr>
              <a:t>1.</a:t>
            </a:r>
            <a:r>
              <a:rPr lang="zh-CN" altLang="en-US" b="1" dirty="0">
                <a:solidFill>
                  <a:schemeClr val="bg1"/>
                </a:solidFill>
                <a:effectLst/>
              </a:rPr>
              <a:t>数据结构</a:t>
            </a:r>
            <a:endParaRPr lang="en-US" altLang="zh-CN" b="1" dirty="0">
              <a:solidFill>
                <a:schemeClr val="bg1"/>
              </a:solidFill>
              <a:effectLst/>
            </a:endParaRPr>
          </a:p>
          <a:p>
            <a:pPr marL="0" indent="0">
              <a:buNone/>
            </a:pPr>
            <a:r>
              <a:rPr lang="en-US" altLang="zh-CN" b="1" dirty="0">
                <a:solidFill>
                  <a:schemeClr val="bg1"/>
                </a:solidFill>
              </a:rPr>
              <a:t>	1.1 </a:t>
            </a:r>
            <a:r>
              <a:rPr lang="zh-CN" altLang="en-US" b="1" dirty="0">
                <a:solidFill>
                  <a:schemeClr val="bg1"/>
                </a:solidFill>
              </a:rPr>
              <a:t>数组</a:t>
            </a:r>
            <a:endParaRPr lang="en-US" altLang="zh-CN" b="1" dirty="0">
              <a:solidFill>
                <a:schemeClr val="bg1"/>
              </a:solidFill>
            </a:endParaRPr>
          </a:p>
          <a:p>
            <a:pPr marL="0" indent="0">
              <a:buNone/>
            </a:pPr>
            <a:r>
              <a:rPr lang="en-US" altLang="zh-CN" b="1" dirty="0">
                <a:solidFill>
                  <a:schemeClr val="bg1"/>
                </a:solidFill>
                <a:effectLst/>
              </a:rPr>
              <a:t>	1.2</a:t>
            </a:r>
            <a:r>
              <a:rPr lang="zh-CN" altLang="en-US" b="1" dirty="0">
                <a:solidFill>
                  <a:schemeClr val="bg1"/>
                </a:solidFill>
              </a:rPr>
              <a:t> 链表</a:t>
            </a:r>
            <a:endParaRPr lang="en-US" altLang="zh-CN" b="1" dirty="0">
              <a:solidFill>
                <a:schemeClr val="bg1"/>
              </a:solidFill>
            </a:endParaRPr>
          </a:p>
          <a:p>
            <a:pPr marL="0" indent="0">
              <a:buNone/>
            </a:pPr>
            <a:r>
              <a:rPr lang="en-US" altLang="zh-CN" b="1" dirty="0">
                <a:effectLst/>
              </a:rPr>
              <a:t>	</a:t>
            </a:r>
            <a:r>
              <a:rPr lang="en-US" altLang="zh-CN" b="1" dirty="0">
                <a:solidFill>
                  <a:srgbClr val="FFFF00"/>
                </a:solidFill>
                <a:effectLst/>
              </a:rPr>
              <a:t>1.3 </a:t>
            </a:r>
            <a:r>
              <a:rPr lang="zh-CN" altLang="en-US" b="1" dirty="0">
                <a:solidFill>
                  <a:srgbClr val="FFFF00"/>
                </a:solidFill>
                <a:effectLst/>
              </a:rPr>
              <a:t>树（路径紧缩）</a:t>
            </a:r>
            <a:endParaRPr lang="en-US" altLang="zh-CN" b="1" dirty="0">
              <a:solidFill>
                <a:srgbClr val="FFC000"/>
              </a:solidFill>
              <a:effectLst/>
            </a:endParaRPr>
          </a:p>
          <a:p>
            <a:pPr marL="0" indent="0">
              <a:buNone/>
            </a:pPr>
            <a:r>
              <a:rPr lang="en-US" altLang="zh-CN" b="1" dirty="0">
                <a:solidFill>
                  <a:schemeClr val="bg1"/>
                </a:solidFill>
              </a:rPr>
              <a:t>2.</a:t>
            </a:r>
            <a:r>
              <a:rPr lang="zh-CN" altLang="en-US" b="1" dirty="0">
                <a:solidFill>
                  <a:schemeClr val="bg1"/>
                </a:solidFill>
              </a:rPr>
              <a:t>额外功能</a:t>
            </a:r>
            <a:endParaRPr lang="en-US" altLang="zh-CN" b="1" dirty="0">
              <a:solidFill>
                <a:schemeClr val="bg1"/>
              </a:solidFill>
            </a:endParaRPr>
          </a:p>
          <a:p>
            <a:pPr marL="0" indent="0">
              <a:buNone/>
            </a:pPr>
            <a:r>
              <a:rPr lang="en-US" altLang="zh-CN" b="1" dirty="0">
                <a:solidFill>
                  <a:schemeClr val="bg1"/>
                </a:solidFill>
              </a:rPr>
              <a:t>	2.1 </a:t>
            </a:r>
            <a:r>
              <a:rPr lang="zh-CN" altLang="en-US" b="1" dirty="0">
                <a:solidFill>
                  <a:schemeClr val="bg1"/>
                </a:solidFill>
              </a:rPr>
              <a:t>多执行时间</a:t>
            </a:r>
            <a:endParaRPr lang="en-US" altLang="zh-CN" b="1" dirty="0">
              <a:solidFill>
                <a:schemeClr val="bg1"/>
              </a:solidFill>
            </a:endParaRPr>
          </a:p>
          <a:p>
            <a:pPr marL="0" indent="0">
              <a:buNone/>
            </a:pPr>
            <a:r>
              <a:rPr lang="en-US" altLang="zh-CN" b="1" dirty="0"/>
              <a:t>	</a:t>
            </a:r>
            <a:r>
              <a:rPr lang="en-US" altLang="zh-CN" b="1" dirty="0">
                <a:solidFill>
                  <a:schemeClr val="bg1"/>
                </a:solidFill>
              </a:rPr>
              <a:t>2.2 </a:t>
            </a:r>
            <a:r>
              <a:rPr lang="zh-CN" altLang="en-US" b="1" dirty="0">
                <a:solidFill>
                  <a:schemeClr val="bg1"/>
                </a:solidFill>
              </a:rPr>
              <a:t>用户预设优先级</a:t>
            </a:r>
            <a:r>
              <a:rPr lang="zh-CN" altLang="en-US" b="1" dirty="0">
                <a:solidFill>
                  <a:srgbClr val="FFFF00"/>
                </a:solidFill>
              </a:rPr>
              <a:t>（优先的两种规则）</a:t>
            </a:r>
            <a:endParaRPr lang="en-US" altLang="zh-CN" b="1" dirty="0"/>
          </a:p>
          <a:p>
            <a:pPr marL="0" indent="0">
              <a:buNone/>
            </a:pPr>
            <a:r>
              <a:rPr lang="en-US" altLang="zh-CN" b="1" dirty="0"/>
              <a:t>	</a:t>
            </a:r>
            <a:r>
              <a:rPr lang="en-US" altLang="zh-CN" b="1" dirty="0">
                <a:solidFill>
                  <a:schemeClr val="bg1"/>
                </a:solidFill>
              </a:rPr>
              <a:t>2.3 </a:t>
            </a:r>
            <a:r>
              <a:rPr lang="zh-CN" altLang="en-US" b="1" dirty="0">
                <a:solidFill>
                  <a:schemeClr val="bg1"/>
                </a:solidFill>
              </a:rPr>
              <a:t>分时段</a:t>
            </a:r>
            <a:endParaRPr lang="en-US" altLang="zh-CN" b="1" dirty="0"/>
          </a:p>
          <a:p>
            <a:pPr marL="0" indent="0">
              <a:buNone/>
            </a:pPr>
            <a:r>
              <a:rPr lang="en-US" altLang="zh-CN" b="0" dirty="0">
                <a:effectLst/>
                <a:latin typeface="Consolas" panose="020B0609020204030204" pitchFamily="49" charset="0"/>
              </a:rPr>
              <a:t>	</a:t>
            </a:r>
            <a:endParaRPr lang="zh-CN" altLang="en-US" b="0" dirty="0">
              <a:effectLst/>
              <a:latin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需求分析</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3.</a:t>
            </a:r>
            <a:r>
              <a:rPr lang="zh-CN" altLang="en-US" b="1" dirty="0">
                <a:solidFill>
                  <a:schemeClr val="bg1"/>
                </a:solidFill>
              </a:rPr>
              <a:t>可视化</a:t>
            </a:r>
            <a:endParaRPr lang="en-US" altLang="zh-CN" b="1" dirty="0">
              <a:solidFill>
                <a:schemeClr val="bg1"/>
              </a:solidFill>
            </a:endParaRPr>
          </a:p>
          <a:p>
            <a:pPr marL="0" indent="0">
              <a:buNone/>
            </a:pPr>
            <a:r>
              <a:rPr lang="en-US" altLang="zh-CN" b="1" dirty="0">
                <a:solidFill>
                  <a:schemeClr val="bg1"/>
                </a:solidFill>
              </a:rPr>
              <a:t>	3.1 web</a:t>
            </a:r>
            <a:r>
              <a:rPr lang="zh-CN" altLang="en-US" b="1" dirty="0">
                <a:solidFill>
                  <a:schemeClr val="bg1"/>
                </a:solidFill>
              </a:rPr>
              <a:t>服务</a:t>
            </a:r>
            <a:endParaRPr lang="en-US" altLang="zh-CN" b="1" dirty="0">
              <a:solidFill>
                <a:schemeClr val="bg1"/>
              </a:solidFill>
            </a:endParaRPr>
          </a:p>
          <a:p>
            <a:pPr marL="0" indent="0">
              <a:buNone/>
            </a:pPr>
            <a:r>
              <a:rPr lang="en-US" altLang="zh-CN" b="1" dirty="0">
                <a:solidFill>
                  <a:schemeClr val="bg1"/>
                </a:solidFill>
              </a:rPr>
              <a:t>	3.2 </a:t>
            </a:r>
            <a:r>
              <a:rPr lang="zh-CN" altLang="en-US" b="1" dirty="0">
                <a:solidFill>
                  <a:schemeClr val="bg1"/>
                </a:solidFill>
              </a:rPr>
              <a:t>算法模块作为依赖</a:t>
            </a:r>
            <a:endParaRPr lang="en-US" altLang="zh-CN" b="1" dirty="0">
              <a:solidFill>
                <a:schemeClr val="bg1"/>
              </a:solidFill>
            </a:endParaRPr>
          </a:p>
          <a:p>
            <a:pPr marL="0" indent="0">
              <a:buNone/>
            </a:pPr>
            <a:r>
              <a:rPr lang="en-US" altLang="zh-CN" b="1" dirty="0">
                <a:solidFill>
                  <a:schemeClr val="bg1"/>
                </a:solidFill>
              </a:rPr>
              <a:t>4.</a:t>
            </a:r>
            <a:r>
              <a:rPr lang="zh-CN" altLang="en-US" b="1" dirty="0">
                <a:solidFill>
                  <a:schemeClr val="bg1"/>
                </a:solidFill>
              </a:rPr>
              <a:t>测试</a:t>
            </a:r>
            <a:endParaRPr lang="en-US" altLang="zh-CN" b="1" dirty="0">
              <a:solidFill>
                <a:schemeClr val="bg1"/>
              </a:solidFill>
            </a:endParaRPr>
          </a:p>
          <a:p>
            <a:pPr marL="0" indent="0">
              <a:buNone/>
            </a:pPr>
            <a:r>
              <a:rPr lang="en-US" altLang="zh-CN" b="1" dirty="0">
                <a:solidFill>
                  <a:schemeClr val="bg1"/>
                </a:solidFill>
              </a:rPr>
              <a:t>	4.1</a:t>
            </a:r>
            <a:r>
              <a:rPr lang="zh-CN" altLang="en-US" b="1" dirty="0">
                <a:solidFill>
                  <a:schemeClr val="bg1"/>
                </a:solidFill>
              </a:rPr>
              <a:t> 数据随机性</a:t>
            </a:r>
            <a:endParaRPr lang="en-US" altLang="zh-CN" b="1" dirty="0">
              <a:solidFill>
                <a:schemeClr val="bg1"/>
              </a:solidFill>
            </a:endParaRPr>
          </a:p>
          <a:p>
            <a:pPr marL="0" indent="0">
              <a:buNone/>
            </a:pPr>
            <a:r>
              <a:rPr lang="en-US" altLang="zh-CN" b="1" dirty="0">
                <a:solidFill>
                  <a:schemeClr val="bg1"/>
                </a:solidFill>
              </a:rPr>
              <a:t>	4.2 </a:t>
            </a:r>
            <a:r>
              <a:rPr lang="zh-CN" altLang="en-US" b="1" dirty="0">
                <a:solidFill>
                  <a:schemeClr val="bg1"/>
                </a:solidFill>
              </a:rPr>
              <a:t>边界条件</a:t>
            </a:r>
            <a:endParaRPr lang="en-US" altLang="zh-CN" b="1" dirty="0">
              <a:solidFill>
                <a:schemeClr val="bg1"/>
              </a:solidFill>
            </a:endParaRPr>
          </a:p>
          <a:p>
            <a:pPr marL="0" indent="0">
              <a:buNone/>
            </a:pPr>
            <a:r>
              <a:rPr lang="en-US" altLang="zh-CN" b="1" dirty="0">
                <a:solidFill>
                  <a:schemeClr val="bg1"/>
                </a:solidFill>
              </a:rPr>
              <a:t>	4.3 </a:t>
            </a:r>
            <a:r>
              <a:rPr lang="zh-CN" altLang="en-US" b="1" dirty="0">
                <a:solidFill>
                  <a:schemeClr val="bg1"/>
                </a:solidFill>
              </a:rPr>
              <a:t>代码鲁棒性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238" y="72162"/>
            <a:ext cx="10515600" cy="1325563"/>
          </a:xfrm>
        </p:spPr>
        <p:txBody>
          <a:bodyPr/>
          <a:lstStyle/>
          <a:p>
            <a:r>
              <a:rPr lang="zh-CN" altLang="en-US" b="1" dirty="0">
                <a:solidFill>
                  <a:schemeClr val="bg1"/>
                </a:solidFill>
              </a:rPr>
              <a:t>成果演示</a:t>
            </a:r>
          </a:p>
        </p:txBody>
      </p:sp>
      <p:pic>
        <p:nvPicPr>
          <p:cNvPr id="5" name="内容占位符 4"/>
          <p:cNvPicPr>
            <a:picLocks noGrp="1" noChangeAspect="1"/>
          </p:cNvPicPr>
          <p:nvPr>
            <p:ph idx="1"/>
          </p:nvPr>
        </p:nvPicPr>
        <p:blipFill>
          <a:blip r:embed="rId2"/>
          <a:stretch>
            <a:fillRect/>
          </a:stretch>
        </p:blipFill>
        <p:spPr>
          <a:xfrm>
            <a:off x="464469" y="1149149"/>
            <a:ext cx="11036085" cy="5420327"/>
          </a:xfrm>
        </p:spPr>
      </p:pic>
      <p:pic>
        <p:nvPicPr>
          <p:cNvPr id="7" name="图片 6"/>
          <p:cNvPicPr>
            <a:picLocks noChangeAspect="1"/>
          </p:cNvPicPr>
          <p:nvPr/>
        </p:nvPicPr>
        <p:blipFill>
          <a:blip r:embed="rId3"/>
          <a:stretch>
            <a:fillRect/>
          </a:stretch>
        </p:blipFill>
        <p:spPr>
          <a:xfrm>
            <a:off x="2607270" y="1149149"/>
            <a:ext cx="9084492" cy="4428691"/>
          </a:xfrm>
          <a:prstGeom prst="rect">
            <a:avLst/>
          </a:prstGeom>
        </p:spPr>
      </p:pic>
      <p:pic>
        <p:nvPicPr>
          <p:cNvPr id="9" name="图片 8"/>
          <p:cNvPicPr>
            <a:picLocks noChangeAspect="1"/>
          </p:cNvPicPr>
          <p:nvPr/>
        </p:nvPicPr>
        <p:blipFill>
          <a:blip r:embed="rId4"/>
          <a:stretch>
            <a:fillRect/>
          </a:stretch>
        </p:blipFill>
        <p:spPr>
          <a:xfrm>
            <a:off x="500664" y="1149367"/>
            <a:ext cx="7179915" cy="5231629"/>
          </a:xfrm>
          <a:prstGeom prst="rect">
            <a:avLst/>
          </a:prstGeom>
        </p:spPr>
      </p:pic>
      <p:pic>
        <p:nvPicPr>
          <p:cNvPr id="11" name="图片 10"/>
          <p:cNvPicPr>
            <a:picLocks noChangeAspect="1"/>
          </p:cNvPicPr>
          <p:nvPr/>
        </p:nvPicPr>
        <p:blipFill>
          <a:blip r:embed="rId5"/>
          <a:stretch>
            <a:fillRect/>
          </a:stretch>
        </p:blipFill>
        <p:spPr>
          <a:xfrm>
            <a:off x="3512092" y="1149477"/>
            <a:ext cx="8391611" cy="4890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0"/>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
                                          </p:val>
                                        </p:tav>
                                        <p:tav tm="100000">
                                          <p:val>
                                            <p:strVal val="ppt_y+.1"/>
                                          </p:val>
                                        </p:tav>
                                      </p:tavLst>
                                    </p:anim>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9"/>
                                        </p:tgtEl>
                                        <p:attrNameLst>
                                          <p:attrName>ppt_x</p:attrName>
                                        </p:attrNameLst>
                                      </p:cBhvr>
                                      <p:tavLst>
                                        <p:tav tm="0">
                                          <p:val>
                                            <p:strVal val="ppt_x"/>
                                          </p:val>
                                        </p:tav>
                                        <p:tav tm="100000">
                                          <p:val>
                                            <p:strVal val="ppt_x"/>
                                          </p:val>
                                        </p:tav>
                                      </p:tavLst>
                                    </p:anim>
                                    <p:anim calcmode="lin" valueType="num">
                                      <p:cBhvr additive="base">
                                        <p:cTn id="41" dur="500"/>
                                        <p:tgtEl>
                                          <p:spTgt spid="9"/>
                                        </p:tgtEl>
                                        <p:attrNameLst>
                                          <p:attrName>ppt_y</p:attrName>
                                        </p:attrNameLst>
                                      </p:cBhvr>
                                      <p:tavLst>
                                        <p:tav tm="0">
                                          <p:val>
                                            <p:strVal val="ppt_y"/>
                                          </p:val>
                                        </p:tav>
                                        <p:tav tm="100000">
                                          <p:val>
                                            <p:strVal val="1+ppt_h/2"/>
                                          </p:val>
                                        </p:tav>
                                      </p:tavLst>
                                    </p:anim>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ppt_x"/>
                                          </p:val>
                                        </p:tav>
                                      </p:tavLst>
                                    </p:anim>
                                    <p:anim calcmode="lin" valueType="num">
                                      <p:cBhvr additive="base">
                                        <p:cTn id="53" dur="500"/>
                                        <p:tgtEl>
                                          <p:spTgt spid="11"/>
                                        </p:tgtEl>
                                        <p:attrNameLst>
                                          <p:attrName>ppt_y</p:attrName>
                                        </p:attrNameLst>
                                      </p:cBhvr>
                                      <p:tavLst>
                                        <p:tav tm="0">
                                          <p:val>
                                            <p:strVal val="ppt_y"/>
                                          </p:val>
                                        </p:tav>
                                        <p:tav tm="100000">
                                          <p:val>
                                            <p:strVal val="1+ppt_h/2"/>
                                          </p:val>
                                        </p:tav>
                                      </p:tavLst>
                                    </p:anim>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数据结构设计</a:t>
            </a:r>
          </a:p>
        </p:txBody>
      </p:sp>
      <p:sp>
        <p:nvSpPr>
          <p:cNvPr id="3" name="内容占位符 2"/>
          <p:cNvSpPr>
            <a:spLocks noGrp="1"/>
          </p:cNvSpPr>
          <p:nvPr>
            <p:ph idx="1"/>
          </p:nvPr>
        </p:nvSpPr>
        <p:spPr/>
        <p:txBody>
          <a:bodyPr/>
          <a:lstStyle/>
          <a:p>
            <a:pPr marL="0" indent="0">
              <a:buNone/>
            </a:pPr>
            <a:r>
              <a:rPr lang="en-US" altLang="zh-CN" b="1" dirty="0">
                <a:solidFill>
                  <a:schemeClr val="bg1"/>
                </a:solidFill>
              </a:rPr>
              <a:t>1.</a:t>
            </a:r>
            <a:r>
              <a:rPr lang="zh-CN" altLang="en-US" b="1" dirty="0">
                <a:solidFill>
                  <a:schemeClr val="bg1"/>
                </a:solidFill>
              </a:rPr>
              <a:t>数组（未投入生产环境，略去）</a:t>
            </a:r>
            <a:endParaRPr lang="en-US" altLang="zh-CN" b="1" dirty="0">
              <a:solidFill>
                <a:schemeClr val="bg1"/>
              </a:solidFill>
            </a:endParaRPr>
          </a:p>
          <a:p>
            <a:pPr marL="0" indent="0">
              <a:buNone/>
            </a:pPr>
            <a:r>
              <a:rPr lang="en-US" altLang="zh-CN" b="1" dirty="0">
                <a:solidFill>
                  <a:schemeClr val="bg1"/>
                </a:solidFill>
              </a:rPr>
              <a:t>2.</a:t>
            </a:r>
            <a:r>
              <a:rPr lang="zh-CN" altLang="en-US" b="1" dirty="0">
                <a:solidFill>
                  <a:schemeClr val="bg1"/>
                </a:solidFill>
              </a:rPr>
              <a:t>链表（曾投入生产环境，目前弃用，略去）</a:t>
            </a:r>
            <a:endParaRPr lang="en-US" altLang="zh-CN" b="1" dirty="0">
              <a:solidFill>
                <a:schemeClr val="bg1"/>
              </a:solidFill>
            </a:endParaRPr>
          </a:p>
          <a:p>
            <a:pPr marL="0" indent="0">
              <a:buNone/>
            </a:pPr>
            <a:r>
              <a:rPr lang="en-US" altLang="zh-CN" b="1" dirty="0">
                <a:solidFill>
                  <a:schemeClr val="bg1"/>
                </a:solidFill>
              </a:rPr>
              <a:t>3.</a:t>
            </a:r>
            <a:r>
              <a:rPr lang="zh-CN" altLang="en-US" b="1" dirty="0">
                <a:solidFill>
                  <a:schemeClr val="bg1"/>
                </a:solidFill>
              </a:rPr>
              <a:t>树（路径紧缩）（目前生产环境使用）</a:t>
            </a:r>
            <a:endParaRPr lang="en-US" altLang="zh-CN" b="1" dirty="0">
              <a:solidFill>
                <a:schemeClr val="bg1"/>
              </a:solidFill>
            </a:endParaRPr>
          </a:p>
          <a:p>
            <a:pPr marL="0" indent="0">
              <a:buNone/>
            </a:pPr>
            <a:r>
              <a:rPr lang="en-US" altLang="zh-CN" b="1" dirty="0"/>
              <a:t>	</a:t>
            </a:r>
            <a:r>
              <a:rPr lang="zh-CN" altLang="en-US" b="1" dirty="0">
                <a:solidFill>
                  <a:srgbClr val="FFFF00"/>
                </a:solidFill>
              </a:rPr>
              <a:t>不可以使用任何规则！（后续说明）</a:t>
            </a:r>
          </a:p>
        </p:txBody>
      </p:sp>
      <p:graphicFrame>
        <p:nvGraphicFramePr>
          <p:cNvPr id="4" name="表格 4"/>
          <p:cNvGraphicFramePr>
            <a:graphicFrameLocks noGrp="1"/>
          </p:cNvGraphicFramePr>
          <p:nvPr/>
        </p:nvGraphicFramePr>
        <p:xfrm>
          <a:off x="838202" y="5211767"/>
          <a:ext cx="3112362" cy="370840"/>
        </p:xfrm>
        <a:graphic>
          <a:graphicData uri="http://schemas.openxmlformats.org/drawingml/2006/table">
            <a:tbl>
              <a:tblPr firstRow="1" bandRow="1">
                <a:tableStyleId>{5C22544A-7EE6-4342-B048-85BDC9FD1C3A}</a:tableStyleId>
              </a:tblPr>
              <a:tblGrid>
                <a:gridCol w="1037454">
                  <a:extLst>
                    <a:ext uri="{9D8B030D-6E8A-4147-A177-3AD203B41FA5}">
                      <a16:colId xmlns:a16="http://schemas.microsoft.com/office/drawing/2014/main" val="20000"/>
                    </a:ext>
                  </a:extLst>
                </a:gridCol>
                <a:gridCol w="1037454">
                  <a:extLst>
                    <a:ext uri="{9D8B030D-6E8A-4147-A177-3AD203B41FA5}">
                      <a16:colId xmlns:a16="http://schemas.microsoft.com/office/drawing/2014/main" val="20001"/>
                    </a:ext>
                  </a:extLst>
                </a:gridCol>
                <a:gridCol w="1037454">
                  <a:extLst>
                    <a:ext uri="{9D8B030D-6E8A-4147-A177-3AD203B41FA5}">
                      <a16:colId xmlns:a16="http://schemas.microsoft.com/office/drawing/2014/main" val="20002"/>
                    </a:ext>
                  </a:extLst>
                </a:gridCol>
              </a:tblGrid>
              <a:tr h="370840">
                <a:tc>
                  <a:txBody>
                    <a:bodyPr/>
                    <a:lstStyle/>
                    <a:p>
                      <a:r>
                        <a:rPr lang="en-US" altLang="zh-CN" dirty="0"/>
                        <a:t>       6</a:t>
                      </a:r>
                      <a:endParaRPr lang="zh-CN" altLang="en-US" dirty="0"/>
                    </a:p>
                  </a:txBody>
                  <a:tcPr/>
                </a:tc>
                <a:tc>
                  <a:txBody>
                    <a:bodyPr/>
                    <a:lstStyle/>
                    <a:p>
                      <a:r>
                        <a:rPr lang="en-US" altLang="zh-CN" dirty="0"/>
                        <a:t>       7</a:t>
                      </a:r>
                      <a:endParaRPr lang="zh-CN" altLang="en-US" dirty="0"/>
                    </a:p>
                  </a:txBody>
                  <a:tcPr/>
                </a:tc>
                <a:tc>
                  <a:txBody>
                    <a:bodyPr/>
                    <a:lstStyle/>
                    <a:p>
                      <a:r>
                        <a:rPr lang="en-US" altLang="zh-CN" dirty="0"/>
                        <a:t>      8</a:t>
                      </a:r>
                      <a:endParaRPr lang="zh-CN" altLang="en-US" dirty="0"/>
                    </a:p>
                  </a:txBody>
                  <a:tcPr/>
                </a:tc>
                <a:extLst>
                  <a:ext uri="{0D108BD9-81ED-4DB2-BD59-A6C34878D82A}">
                    <a16:rowId xmlns:a16="http://schemas.microsoft.com/office/drawing/2014/main" val="10000"/>
                  </a:ext>
                </a:extLst>
              </a:tr>
            </a:tbl>
          </a:graphicData>
        </a:graphic>
      </p:graphicFrame>
      <p:graphicFrame>
        <p:nvGraphicFramePr>
          <p:cNvPr id="5" name="表格 5"/>
          <p:cNvGraphicFramePr>
            <a:graphicFrameLocks noGrp="1"/>
          </p:cNvGraphicFramePr>
          <p:nvPr/>
        </p:nvGraphicFramePr>
        <p:xfrm>
          <a:off x="1590460" y="4001294"/>
          <a:ext cx="1607845" cy="365760"/>
        </p:xfrm>
        <a:graphic>
          <a:graphicData uri="http://schemas.openxmlformats.org/drawingml/2006/table">
            <a:tbl>
              <a:tblPr firstRow="1" bandRow="1">
                <a:tableStyleId>{5C22544A-7EE6-4342-B048-85BDC9FD1C3A}</a:tableStyleId>
              </a:tblPr>
              <a:tblGrid>
                <a:gridCol w="1607845">
                  <a:extLst>
                    <a:ext uri="{9D8B030D-6E8A-4147-A177-3AD203B41FA5}">
                      <a16:colId xmlns:a16="http://schemas.microsoft.com/office/drawing/2014/main" val="20000"/>
                    </a:ext>
                  </a:extLst>
                </a:gridCol>
              </a:tblGrid>
              <a:tr h="331009">
                <a:tc>
                  <a:txBody>
                    <a:bodyPr/>
                    <a:lstStyle/>
                    <a:p>
                      <a:r>
                        <a:rPr lang="en-US" altLang="zh-CN" dirty="0"/>
                        <a:t>          5</a:t>
                      </a:r>
                      <a:endParaRPr lang="zh-CN" altLang="en-US" dirty="0"/>
                    </a:p>
                  </a:txBody>
                  <a:tcPr/>
                </a:tc>
                <a:extLst>
                  <a:ext uri="{0D108BD9-81ED-4DB2-BD59-A6C34878D82A}">
                    <a16:rowId xmlns:a16="http://schemas.microsoft.com/office/drawing/2014/main" val="10000"/>
                  </a:ext>
                </a:extLst>
              </a:tr>
            </a:tbl>
          </a:graphicData>
        </a:graphic>
      </p:graphicFrame>
      <p:cxnSp>
        <p:nvCxnSpPr>
          <p:cNvPr id="7" name="直接连接符 6"/>
          <p:cNvCxnSpPr/>
          <p:nvPr/>
        </p:nvCxnSpPr>
        <p:spPr>
          <a:xfrm flipH="1">
            <a:off x="1198485" y="4372134"/>
            <a:ext cx="861134" cy="83963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endCxn id="4" idx="0"/>
          </p:cNvCxnSpPr>
          <p:nvPr/>
        </p:nvCxnSpPr>
        <p:spPr>
          <a:xfrm>
            <a:off x="2394382" y="4372134"/>
            <a:ext cx="1" cy="83963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3009530" y="4367054"/>
            <a:ext cx="363985" cy="844713"/>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表格 12"/>
          <p:cNvGraphicFramePr>
            <a:graphicFrameLocks noGrp="1"/>
          </p:cNvGraphicFramePr>
          <p:nvPr/>
        </p:nvGraphicFramePr>
        <p:xfrm>
          <a:off x="2991282" y="6126480"/>
          <a:ext cx="1048058" cy="370840"/>
        </p:xfrm>
        <a:graphic>
          <a:graphicData uri="http://schemas.openxmlformats.org/drawingml/2006/table">
            <a:tbl>
              <a:tblPr firstRow="1" bandRow="1">
                <a:tableStyleId>{5C22544A-7EE6-4342-B048-85BDC9FD1C3A}</a:tableStyleId>
              </a:tblPr>
              <a:tblGrid>
                <a:gridCol w="1048058">
                  <a:extLst>
                    <a:ext uri="{9D8B030D-6E8A-4147-A177-3AD203B41FA5}">
                      <a16:colId xmlns:a16="http://schemas.microsoft.com/office/drawing/2014/main" val="20000"/>
                    </a:ext>
                  </a:extLst>
                </a:gridCol>
              </a:tblGrid>
              <a:tr h="370840">
                <a:tc>
                  <a:txBody>
                    <a:bodyPr/>
                    <a:lstStyle/>
                    <a:p>
                      <a:r>
                        <a:rPr lang="en-US" altLang="zh-CN" dirty="0"/>
                        <a:t>      9</a:t>
                      </a:r>
                      <a:endParaRPr lang="zh-CN" altLang="en-US" dirty="0"/>
                    </a:p>
                  </a:txBody>
                  <a:tcPr/>
                </a:tc>
                <a:extLst>
                  <a:ext uri="{0D108BD9-81ED-4DB2-BD59-A6C34878D82A}">
                    <a16:rowId xmlns:a16="http://schemas.microsoft.com/office/drawing/2014/main" val="10000"/>
                  </a:ext>
                </a:extLst>
              </a:tr>
            </a:tbl>
          </a:graphicData>
        </a:graphic>
      </p:graphicFrame>
      <p:cxnSp>
        <p:nvCxnSpPr>
          <p:cNvPr id="14" name="直接连接符 13"/>
          <p:cNvCxnSpPr>
            <a:endCxn id="12" idx="0"/>
          </p:cNvCxnSpPr>
          <p:nvPr/>
        </p:nvCxnSpPr>
        <p:spPr>
          <a:xfrm flipH="1">
            <a:off x="3515311" y="5582607"/>
            <a:ext cx="26879" cy="543873"/>
          </a:xfrm>
          <a:prstGeom prst="line">
            <a:avLst/>
          </a:prstGeom>
        </p:spPr>
        <p:style>
          <a:lnRef idx="1">
            <a:schemeClr val="dk1"/>
          </a:lnRef>
          <a:fillRef idx="0">
            <a:schemeClr val="dk1"/>
          </a:fillRef>
          <a:effectRef idx="0">
            <a:schemeClr val="dk1"/>
          </a:effectRef>
          <a:fontRef idx="minor">
            <a:schemeClr val="tx1"/>
          </a:fontRef>
        </p:style>
      </p:cxnSp>
      <p:sp>
        <p:nvSpPr>
          <p:cNvPr id="18" name="任意多边形: 形状 17"/>
          <p:cNvSpPr/>
          <p:nvPr/>
        </p:nvSpPr>
        <p:spPr>
          <a:xfrm>
            <a:off x="3195961" y="4181383"/>
            <a:ext cx="1868631" cy="2130640"/>
          </a:xfrm>
          <a:custGeom>
            <a:avLst/>
            <a:gdLst>
              <a:gd name="connsiteX0" fmla="*/ 852256 w 1868631"/>
              <a:gd name="connsiteY0" fmla="*/ 2130640 h 2130640"/>
              <a:gd name="connsiteX1" fmla="*/ 1846556 w 1868631"/>
              <a:gd name="connsiteY1" fmla="*/ 1020932 h 2130640"/>
              <a:gd name="connsiteX2" fmla="*/ 0 w 1868631"/>
              <a:gd name="connsiteY2" fmla="*/ 0 h 2130640"/>
            </a:gdLst>
            <a:ahLst/>
            <a:cxnLst>
              <a:cxn ang="0">
                <a:pos x="connsiteX0" y="connsiteY0"/>
              </a:cxn>
              <a:cxn ang="0">
                <a:pos x="connsiteX1" y="connsiteY1"/>
              </a:cxn>
              <a:cxn ang="0">
                <a:pos x="connsiteX2" y="connsiteY2"/>
              </a:cxn>
            </a:cxnLst>
            <a:rect l="l" t="t" r="r" b="b"/>
            <a:pathLst>
              <a:path w="1868631" h="2130640">
                <a:moveTo>
                  <a:pt x="852256" y="2130640"/>
                </a:moveTo>
                <a:cubicBezTo>
                  <a:pt x="1420427" y="1753339"/>
                  <a:pt x="1988599" y="1376039"/>
                  <a:pt x="1846556" y="1020932"/>
                </a:cubicBezTo>
                <a:cubicBezTo>
                  <a:pt x="1704513" y="665825"/>
                  <a:pt x="852256" y="332912"/>
                  <a:pt x="0" y="0"/>
                </a:cubicBezTo>
              </a:path>
            </a:pathLst>
          </a:cu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a:t>
            </a:r>
          </a:p>
        </p:txBody>
      </p:sp>
      <p:sp>
        <p:nvSpPr>
          <p:cNvPr id="3" name="内容占位符 2"/>
          <p:cNvSpPr>
            <a:spLocks noGrp="1"/>
          </p:cNvSpPr>
          <p:nvPr>
            <p:ph idx="1"/>
          </p:nvPr>
        </p:nvSpPr>
        <p:spPr>
          <a:xfrm>
            <a:off x="838200" y="1509395"/>
            <a:ext cx="10515600" cy="4834255"/>
          </a:xfrm>
        </p:spPr>
        <p:txBody>
          <a:bodyPr>
            <a:noAutofit/>
          </a:bodyPr>
          <a:lstStyle/>
          <a:p>
            <a:pPr marL="0" indent="0">
              <a:buNone/>
            </a:pPr>
            <a:r>
              <a:rPr lang="en-US" altLang="zh-CN" sz="2000" b="1" dirty="0">
                <a:solidFill>
                  <a:schemeClr val="bg1"/>
                </a:solidFill>
              </a:rPr>
              <a:t>1.</a:t>
            </a:r>
            <a:r>
              <a:rPr lang="zh-CN" altLang="en-US" sz="2000" b="1" dirty="0">
                <a:solidFill>
                  <a:schemeClr val="bg1"/>
                </a:solidFill>
              </a:rPr>
              <a:t>数据格式要求</a:t>
            </a:r>
            <a:endParaRPr lang="en-US" altLang="zh-CN" sz="2000" b="1" dirty="0">
              <a:solidFill>
                <a:schemeClr val="bg1"/>
              </a:solidFill>
            </a:endParaRPr>
          </a:p>
          <a:p>
            <a:pPr marL="0" indent="0">
              <a:buNone/>
            </a:pPr>
            <a:r>
              <a:rPr lang="en-US" altLang="zh-CN" sz="2000" b="1" dirty="0">
                <a:solidFill>
                  <a:schemeClr val="bg1"/>
                </a:solidFill>
              </a:rPr>
              <a:t>	1.1 </a:t>
            </a:r>
            <a:r>
              <a:rPr lang="zh-CN" altLang="en-US" sz="2000" b="1" dirty="0">
                <a:solidFill>
                  <a:schemeClr val="bg1"/>
                </a:solidFill>
              </a:rPr>
              <a:t>数据格式的定义</a:t>
            </a:r>
            <a:endParaRPr lang="en-US" altLang="zh-CN" sz="2000" b="1" dirty="0">
              <a:solidFill>
                <a:schemeClr val="bg1"/>
              </a:solidFill>
            </a:endParaRPr>
          </a:p>
          <a:p>
            <a:pPr marL="0" indent="0">
              <a:buNone/>
            </a:pPr>
            <a:r>
              <a:rPr lang="en-US" altLang="zh-CN" sz="2000" b="1" dirty="0">
                <a:solidFill>
                  <a:schemeClr val="bg1"/>
                </a:solidFill>
              </a:rPr>
              <a:t>	1.2 </a:t>
            </a:r>
            <a:r>
              <a:rPr lang="zh-CN" altLang="en-US" sz="2000" b="1" dirty="0">
                <a:solidFill>
                  <a:schemeClr val="bg1"/>
                </a:solidFill>
              </a:rPr>
              <a:t>脏数据的定义</a:t>
            </a:r>
            <a:endParaRPr lang="en-US" altLang="zh-CN" sz="2000" b="1" dirty="0">
              <a:solidFill>
                <a:schemeClr val="bg1"/>
              </a:solidFill>
            </a:endParaRPr>
          </a:p>
          <a:p>
            <a:pPr marL="0" indent="0">
              <a:buNone/>
            </a:pPr>
            <a:r>
              <a:rPr lang="en-US" altLang="zh-CN" sz="2000" b="1" dirty="0">
                <a:solidFill>
                  <a:schemeClr val="bg1"/>
                </a:solidFill>
              </a:rPr>
              <a:t>2.</a:t>
            </a:r>
            <a:r>
              <a:rPr lang="zh-CN" altLang="en-US" sz="2000" b="1" dirty="0">
                <a:solidFill>
                  <a:schemeClr val="bg1"/>
                </a:solidFill>
              </a:rPr>
              <a:t>前后端通信设计</a:t>
            </a:r>
            <a:endParaRPr lang="en-US" altLang="zh-CN" sz="2000" b="1" dirty="0">
              <a:solidFill>
                <a:schemeClr val="bg1"/>
              </a:solidFill>
            </a:endParaRPr>
          </a:p>
          <a:p>
            <a:pPr marL="0" indent="0">
              <a:buNone/>
            </a:pPr>
            <a:r>
              <a:rPr lang="en-US" altLang="zh-CN" sz="2000" b="1" dirty="0">
                <a:solidFill>
                  <a:schemeClr val="bg1"/>
                </a:solidFill>
              </a:rPr>
              <a:t>	2.1 </a:t>
            </a:r>
            <a:r>
              <a:rPr lang="zh-CN" altLang="en-US" sz="2000" b="1" dirty="0">
                <a:solidFill>
                  <a:schemeClr val="bg1"/>
                </a:solidFill>
              </a:rPr>
              <a:t>维护输入信息</a:t>
            </a:r>
            <a:endParaRPr lang="en-US" altLang="zh-CN" sz="2000" b="1" dirty="0">
              <a:solidFill>
                <a:schemeClr val="bg1"/>
              </a:solidFill>
            </a:endParaRPr>
          </a:p>
          <a:p>
            <a:pPr marL="0" indent="0">
              <a:buNone/>
            </a:pPr>
            <a:r>
              <a:rPr lang="en-US" altLang="zh-CN" sz="2000" b="1" dirty="0">
                <a:solidFill>
                  <a:schemeClr val="bg1"/>
                </a:solidFill>
              </a:rPr>
              <a:t>3.</a:t>
            </a:r>
            <a:r>
              <a:rPr lang="zh-CN" altLang="en-US" sz="2000" b="1" dirty="0">
                <a:solidFill>
                  <a:schemeClr val="bg1"/>
                </a:solidFill>
              </a:rPr>
              <a:t>算法模块工作流程</a:t>
            </a:r>
            <a:endParaRPr lang="en-US" altLang="zh-CN" sz="2000" b="1" dirty="0">
              <a:solidFill>
                <a:schemeClr val="bg1"/>
              </a:solidFill>
            </a:endParaRPr>
          </a:p>
          <a:p>
            <a:pPr marL="0" indent="0">
              <a:buNone/>
            </a:pPr>
            <a:r>
              <a:rPr lang="en-US" altLang="zh-CN" sz="2000" b="1" dirty="0">
                <a:solidFill>
                  <a:schemeClr val="bg1"/>
                </a:solidFill>
              </a:rPr>
              <a:t>	3.1 </a:t>
            </a:r>
            <a:r>
              <a:rPr lang="zh-CN" altLang="en-US" sz="2000" b="1" dirty="0">
                <a:solidFill>
                  <a:schemeClr val="bg1"/>
                </a:solidFill>
              </a:rPr>
              <a:t>用映射说明基础算法的意义</a:t>
            </a:r>
            <a:endParaRPr lang="en-US" altLang="zh-CN" sz="2000" b="1" dirty="0">
              <a:solidFill>
                <a:schemeClr val="bg1"/>
              </a:solidFill>
            </a:endParaRPr>
          </a:p>
          <a:p>
            <a:pPr marL="0" indent="0">
              <a:buNone/>
            </a:pPr>
            <a:r>
              <a:rPr lang="en-US" altLang="zh-CN" sz="2000" b="1" dirty="0">
                <a:solidFill>
                  <a:schemeClr val="bg1"/>
                </a:solidFill>
              </a:rPr>
              <a:t>	3.2 </a:t>
            </a:r>
            <a:r>
              <a:rPr lang="zh-CN" altLang="en-US" sz="2000" b="1" dirty="0">
                <a:solidFill>
                  <a:schemeClr val="bg1"/>
                </a:solidFill>
              </a:rPr>
              <a:t>额外功能的实现</a:t>
            </a:r>
            <a:endParaRPr lang="en-US" altLang="zh-CN" sz="2000" b="1" dirty="0">
              <a:solidFill>
                <a:schemeClr val="bg1"/>
              </a:solidFill>
            </a:endParaRPr>
          </a:p>
          <a:p>
            <a:pPr marL="0" indent="0">
              <a:buNone/>
            </a:pPr>
            <a:r>
              <a:rPr lang="en-US" altLang="zh-CN" sz="2000" b="1" dirty="0">
                <a:solidFill>
                  <a:schemeClr val="bg1"/>
                </a:solidFill>
              </a:rPr>
              <a:t>		3.2.1 </a:t>
            </a:r>
            <a:r>
              <a:rPr lang="zh-CN" altLang="en-US" sz="2000" b="1" dirty="0">
                <a:solidFill>
                  <a:schemeClr val="bg1"/>
                </a:solidFill>
              </a:rPr>
              <a:t>多执行时间</a:t>
            </a:r>
            <a:endParaRPr lang="en-US" altLang="zh-CN" sz="2000" b="1" dirty="0">
              <a:solidFill>
                <a:schemeClr val="bg1"/>
              </a:solidFill>
            </a:endParaRPr>
          </a:p>
          <a:p>
            <a:pPr marL="0" indent="0">
              <a:buNone/>
            </a:pPr>
            <a:r>
              <a:rPr lang="en-US" altLang="zh-CN" sz="2000" b="1" dirty="0">
                <a:solidFill>
                  <a:schemeClr val="bg1"/>
                </a:solidFill>
              </a:rPr>
              <a:t>		3.2.2 </a:t>
            </a:r>
            <a:r>
              <a:rPr lang="zh-CN" altLang="en-US" sz="2000" b="1" dirty="0">
                <a:solidFill>
                  <a:schemeClr val="bg1"/>
                </a:solidFill>
              </a:rPr>
              <a:t>用户预设优先级</a:t>
            </a:r>
            <a:endParaRPr lang="en-US" altLang="zh-CN" sz="2000" b="1" dirty="0">
              <a:solidFill>
                <a:schemeClr val="bg1"/>
              </a:solidFill>
            </a:endParaRPr>
          </a:p>
          <a:p>
            <a:pPr marL="0" indent="0">
              <a:buNone/>
            </a:pPr>
            <a:r>
              <a:rPr lang="en-US" altLang="zh-CN" sz="2000" b="1" dirty="0">
                <a:solidFill>
                  <a:schemeClr val="bg1"/>
                </a:solidFill>
              </a:rPr>
              <a:t>		3.2.3 </a:t>
            </a:r>
            <a:r>
              <a:rPr lang="zh-CN" altLang="en-US" sz="2000" b="1" dirty="0">
                <a:solidFill>
                  <a:schemeClr val="bg1"/>
                </a:solidFill>
              </a:rPr>
              <a:t>分时段</a:t>
            </a:r>
            <a:endParaRPr lang="en-US" altLang="zh-CN" sz="2000" b="1" dirty="0">
              <a:solidFill>
                <a:schemeClr val="bg1"/>
              </a:solidFill>
            </a:endParaRPr>
          </a:p>
          <a:p>
            <a:pPr marL="0" indent="0">
              <a:buNone/>
            </a:pPr>
            <a:r>
              <a:rPr lang="en-US" altLang="zh-CN" sz="2000" b="1" dirty="0">
                <a:solidFill>
                  <a:schemeClr val="bg1"/>
                </a:solidFill>
              </a:rPr>
              <a:t>	3.3 </a:t>
            </a:r>
            <a:r>
              <a:rPr lang="zh-CN" altLang="en-US" sz="2000" b="1" dirty="0">
                <a:solidFill>
                  <a:schemeClr val="bg1"/>
                </a:solidFill>
              </a:rPr>
              <a:t>整体工作流程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应用程序设计（数据格式定义）</a:t>
            </a:r>
          </a:p>
        </p:txBody>
      </p:sp>
      <p:pic>
        <p:nvPicPr>
          <p:cNvPr id="5" name="图片 4"/>
          <p:cNvPicPr>
            <a:picLocks noChangeAspect="1"/>
          </p:cNvPicPr>
          <p:nvPr>
            <p:custDataLst>
              <p:tags r:id="rId1"/>
            </p:custDataLst>
          </p:nvPr>
        </p:nvPicPr>
        <p:blipFill>
          <a:blip r:embed="rId3"/>
          <a:stretch>
            <a:fillRect/>
          </a:stretch>
        </p:blipFill>
        <p:spPr>
          <a:xfrm>
            <a:off x="2383011" y="2133716"/>
            <a:ext cx="7226524" cy="3735155"/>
          </a:xfrm>
          <a:prstGeom prst="rect">
            <a:avLst/>
          </a:prstGeom>
          <a:ln>
            <a:solidFill>
              <a:srgbClr val="FFFF00"/>
            </a:solidFill>
          </a:ln>
          <a:effectLst>
            <a:outerShdw blurRad="50800" dist="38100" dir="18900000" algn="bl" rotWithShape="0">
              <a:prstClr val="black">
                <a:alpha val="40000"/>
              </a:prstClr>
            </a:outerShdw>
            <a:softEdge rad="3175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160"/>
            <a:ext cx="10515600" cy="961390"/>
          </a:xfrm>
        </p:spPr>
        <p:txBody>
          <a:bodyPr/>
          <a:lstStyle/>
          <a:p>
            <a:r>
              <a:rPr lang="zh-CN" altLang="en-US" b="1" dirty="0">
                <a:solidFill>
                  <a:schemeClr val="bg1"/>
                </a:solidFill>
              </a:rPr>
              <a:t>应用程序的设计（脏数据的定义）</a:t>
            </a:r>
          </a:p>
        </p:txBody>
      </p:sp>
      <p:sp>
        <p:nvSpPr>
          <p:cNvPr id="3" name="内容占位符 2"/>
          <p:cNvSpPr>
            <a:spLocks noGrp="1"/>
          </p:cNvSpPr>
          <p:nvPr>
            <p:ph idx="1"/>
          </p:nvPr>
        </p:nvSpPr>
        <p:spPr>
          <a:xfrm>
            <a:off x="775970" y="739775"/>
            <a:ext cx="10515600" cy="3794125"/>
          </a:xfrm>
        </p:spPr>
        <p:txBody>
          <a:bodyPr/>
          <a:lstStyle/>
          <a:p>
            <a:pPr marL="0" indent="0">
              <a:lnSpc>
                <a:spcPct val="150000"/>
              </a:lnSpc>
              <a:buNone/>
            </a:pPr>
            <a:r>
              <a:rPr lang="en-US" altLang="zh-CN" sz="2400" b="1" dirty="0">
                <a:solidFill>
                  <a:schemeClr val="bg1"/>
                </a:solidFill>
                <a:effectLst/>
                <a:latin typeface="Consolas" panose="020B0609020204030204" pitchFamily="49" charset="0"/>
              </a:rPr>
              <a:t>    </a:t>
            </a:r>
            <a:r>
              <a:rPr lang="zh-CN" altLang="en-US" sz="2000" b="1" dirty="0">
                <a:solidFill>
                  <a:schemeClr val="bg1"/>
                </a:solidFill>
                <a:effectLst/>
                <a:latin typeface="Consolas" panose="020B0609020204030204" pitchFamily="49" charset="0"/>
              </a:rPr>
              <a:t>上述的数据格式要求中实例的注释已经将各字段的合法格式描述了一遍，这里唯一需要额外说明的是开始结束时间数组。</a:t>
            </a:r>
            <a:endParaRPr lang="en-US" altLang="zh-CN" sz="2000" b="1" dirty="0">
              <a:solidFill>
                <a:schemeClr val="bg1"/>
              </a:solidFill>
              <a:effectLst/>
              <a:latin typeface="Consolas" panose="020B0609020204030204" pitchFamily="49" charset="0"/>
            </a:endParaRPr>
          </a:p>
          <a:p>
            <a:pPr marL="0" indent="0">
              <a:lnSpc>
                <a:spcPct val="150000"/>
              </a:lnSpc>
              <a:buNone/>
            </a:pPr>
            <a:r>
              <a:rPr lang="en-US" altLang="zh-CN" sz="2000" b="1" dirty="0">
                <a:solidFill>
                  <a:schemeClr val="bg1"/>
                </a:solidFill>
                <a:effectLst/>
                <a:latin typeface="Consolas" panose="020B0609020204030204" pitchFamily="49" charset="0"/>
              </a:rPr>
              <a:t>    </a:t>
            </a:r>
            <a:r>
              <a:rPr lang="zh-CN" altLang="en-US" sz="2000" b="1" dirty="0">
                <a:solidFill>
                  <a:schemeClr val="bg1"/>
                </a:solidFill>
                <a:effectLst/>
                <a:latin typeface="Consolas" panose="020B0609020204030204" pitchFamily="49" charset="0"/>
              </a:rPr>
              <a:t>我们不允许同一个任务存在两个时段，其交集不为空。但两个时段是可以相接的。</a:t>
            </a:r>
            <a:endParaRPr lang="en-US" altLang="zh-CN" sz="2000" b="1" dirty="0">
              <a:solidFill>
                <a:schemeClr val="bg1"/>
              </a:solidFill>
              <a:effectLst/>
              <a:latin typeface="Consolas" panose="020B0609020204030204" pitchFamily="49" charset="0"/>
            </a:endParaRPr>
          </a:p>
          <a:p>
            <a:pPr marL="0" indent="0">
              <a:lnSpc>
                <a:spcPct val="150000"/>
              </a:lnSpc>
              <a:buNone/>
            </a:pPr>
            <a:r>
              <a:rPr lang="en-US" altLang="zh-CN" sz="2000" b="1" dirty="0">
                <a:solidFill>
                  <a:schemeClr val="bg1"/>
                </a:solidFill>
                <a:latin typeface="Consolas" panose="020B0609020204030204" pitchFamily="49" charset="0"/>
              </a:rPr>
              <a:t>	</a:t>
            </a:r>
            <a:r>
              <a:rPr lang="zh-CN" altLang="en-US" sz="2000" b="1" dirty="0">
                <a:solidFill>
                  <a:schemeClr val="bg1"/>
                </a:solidFill>
                <a:effectLst/>
                <a:latin typeface="Consolas" panose="020B0609020204030204" pitchFamily="49" charset="0"/>
              </a:rPr>
              <a:t>例如，</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和</a:t>
            </a:r>
            <a:r>
              <a:rPr lang="en-US" altLang="zh-CN" sz="2000" b="1" dirty="0">
                <a:solidFill>
                  <a:schemeClr val="bg1"/>
                </a:solidFill>
                <a:effectLst/>
                <a:latin typeface="Consolas" panose="020B0609020204030204" pitchFamily="49" charset="0"/>
              </a:rPr>
              <a:t>3</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00-5</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是一个脏数据，因为它可以写为</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到</a:t>
            </a:r>
            <a:r>
              <a:rPr lang="en-US" altLang="zh-CN" sz="2000" b="1" dirty="0">
                <a:solidFill>
                  <a:schemeClr val="bg1"/>
                </a:solidFill>
                <a:effectLst/>
                <a:latin typeface="Consolas" panose="020B0609020204030204" pitchFamily="49" charset="0"/>
              </a:rPr>
              <a:t>5</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。但</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和</a:t>
            </a:r>
            <a:r>
              <a:rPr lang="en-US" altLang="zh-CN" sz="2000" b="1" dirty="0">
                <a:solidFill>
                  <a:schemeClr val="bg1"/>
                </a:solidFill>
                <a:effectLst/>
                <a:latin typeface="Consolas" panose="020B0609020204030204" pitchFamily="49" charset="0"/>
              </a:rPr>
              <a:t>4</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00-6</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虽然也能被写作</a:t>
            </a:r>
            <a:r>
              <a:rPr lang="en-US" altLang="zh-CN" sz="2000" b="1" dirty="0">
                <a:solidFill>
                  <a:schemeClr val="bg1"/>
                </a:solidFill>
                <a:effectLst/>
                <a:latin typeface="Consolas" panose="020B0609020204030204" pitchFamily="49" charset="0"/>
              </a:rPr>
              <a:t>2</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00-6</a:t>
            </a:r>
            <a:r>
              <a:rPr lang="zh-CN" altLang="en-US" sz="2000" b="1" dirty="0">
                <a:solidFill>
                  <a:schemeClr val="bg1"/>
                </a:solidFill>
                <a:effectLst/>
                <a:latin typeface="Consolas" panose="020B0609020204030204" pitchFamily="49" charset="0"/>
              </a:rPr>
              <a:t>：</a:t>
            </a:r>
            <a:r>
              <a:rPr lang="en-US" altLang="zh-CN" sz="2000" b="1" dirty="0">
                <a:solidFill>
                  <a:schemeClr val="bg1"/>
                </a:solidFill>
                <a:effectLst/>
                <a:latin typeface="Consolas" panose="020B0609020204030204" pitchFamily="49" charset="0"/>
              </a:rPr>
              <a:t>00</a:t>
            </a:r>
            <a:r>
              <a:rPr lang="zh-CN" altLang="en-US" sz="2000" b="1" dirty="0">
                <a:solidFill>
                  <a:schemeClr val="bg1"/>
                </a:solidFill>
                <a:effectLst/>
                <a:latin typeface="Consolas" panose="020B0609020204030204" pitchFamily="49" charset="0"/>
              </a:rPr>
              <a:t>，但因为两个时段仅仅是相接，被认为是一个合法的数据。</a:t>
            </a:r>
          </a:p>
          <a:p>
            <a:endParaRPr lang="zh-CN" altLang="en-US" sz="2000" b="1" dirty="0">
              <a:solidFill>
                <a:schemeClr val="bg1"/>
              </a:solidFill>
              <a:effectLst/>
              <a:latin typeface="Consolas" panose="020B0609020204030204" pitchFamily="49" charset="0"/>
            </a:endParaRPr>
          </a:p>
        </p:txBody>
      </p:sp>
      <p:graphicFrame>
        <p:nvGraphicFramePr>
          <p:cNvPr id="4" name="表格 4"/>
          <p:cNvGraphicFramePr>
            <a:graphicFrameLocks noGrp="1"/>
          </p:cNvGraphicFramePr>
          <p:nvPr/>
        </p:nvGraphicFramePr>
        <p:xfrm>
          <a:off x="1582179" y="5017050"/>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endParaRPr lang="zh-CN" altLang="en-US" dirty="0"/>
                    </a:p>
                  </a:txBody>
                  <a:tcPr/>
                </a:tc>
                <a:tc>
                  <a:txBody>
                    <a:bodyPr/>
                    <a:lstStyle/>
                    <a:p>
                      <a:endParaRPr lang="zh-CN" altLang="en-US" dirty="0"/>
                    </a:p>
                  </a:txBody>
                  <a:tcPr/>
                </a:tc>
                <a:tc>
                  <a:txBody>
                    <a:bodyPr/>
                    <a:lstStyle/>
                    <a:p>
                      <a:r>
                        <a:rPr lang="en-US" altLang="zh-CN" dirty="0"/>
                        <a:t>  2-3</a:t>
                      </a:r>
                      <a:endParaRPr lang="zh-CN" altLang="en-US" dirty="0"/>
                    </a:p>
                  </a:txBody>
                  <a:tcPr/>
                </a:tc>
                <a:tc>
                  <a:txBody>
                    <a:bodyPr/>
                    <a:lstStyle/>
                    <a:p>
                      <a:r>
                        <a:rPr lang="en-US" altLang="zh-CN" dirty="0"/>
                        <a:t>  3-4 </a:t>
                      </a:r>
                      <a:endParaRPr lang="zh-CN" altLang="en-US" dirty="0"/>
                    </a:p>
                  </a:txBody>
                  <a:tcPr/>
                </a:tc>
                <a:tc>
                  <a:txBody>
                    <a:bodyPr/>
                    <a:lstStyle/>
                    <a:p>
                      <a:r>
                        <a:rPr lang="en-US" altLang="zh-CN" dirty="0"/>
                        <a:t>  4-5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0"/>
                  </a:ext>
                </a:extLst>
              </a:tr>
            </a:tbl>
          </a:graphicData>
        </a:graphic>
      </p:graphicFrame>
      <p:sp>
        <p:nvSpPr>
          <p:cNvPr id="5" name="左大括号 4"/>
          <p:cNvSpPr/>
          <p:nvPr/>
        </p:nvSpPr>
        <p:spPr>
          <a:xfrm rot="16200000">
            <a:off x="3867121" y="4909634"/>
            <a:ext cx="310719" cy="16211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C000"/>
              </a:solidFill>
            </a:endParaRPr>
          </a:p>
        </p:txBody>
      </p:sp>
      <p:sp>
        <p:nvSpPr>
          <p:cNvPr id="6" name="文本框 5"/>
          <p:cNvSpPr txBox="1"/>
          <p:nvPr/>
        </p:nvSpPr>
        <p:spPr>
          <a:xfrm>
            <a:off x="3211904" y="5965375"/>
            <a:ext cx="1621125" cy="368300"/>
          </a:xfrm>
          <a:prstGeom prst="rect">
            <a:avLst/>
          </a:prstGeom>
          <a:noFill/>
        </p:spPr>
        <p:txBody>
          <a:bodyPr wrap="square" rtlCol="0">
            <a:spAutoFit/>
          </a:bodyPr>
          <a:lstStyle/>
          <a:p>
            <a:r>
              <a:rPr lang="en-US" altLang="zh-CN" b="1" dirty="0">
                <a:solidFill>
                  <a:schemeClr val="bg1"/>
                </a:solidFill>
              </a:rPr>
              <a:t>2</a:t>
            </a:r>
            <a:r>
              <a:rPr lang="zh-CN" altLang="en-US" b="1" dirty="0">
                <a:solidFill>
                  <a:schemeClr val="bg1"/>
                </a:solidFill>
              </a:rPr>
              <a:t>：</a:t>
            </a:r>
            <a:r>
              <a:rPr lang="en-US" altLang="zh-CN" b="1" dirty="0">
                <a:solidFill>
                  <a:schemeClr val="bg1"/>
                </a:solidFill>
              </a:rPr>
              <a:t>00-4</a:t>
            </a:r>
            <a:r>
              <a:rPr lang="zh-CN" altLang="en-US" b="1" dirty="0">
                <a:solidFill>
                  <a:schemeClr val="bg1"/>
                </a:solidFill>
              </a:rPr>
              <a:t>：</a:t>
            </a:r>
            <a:r>
              <a:rPr lang="en-US" altLang="zh-CN" b="1" dirty="0">
                <a:solidFill>
                  <a:schemeClr val="bg1"/>
                </a:solidFill>
              </a:rPr>
              <a:t>00</a:t>
            </a:r>
          </a:p>
        </p:txBody>
      </p:sp>
      <p:sp>
        <p:nvSpPr>
          <p:cNvPr id="7" name="左大括号 6"/>
          <p:cNvSpPr/>
          <p:nvPr/>
        </p:nvSpPr>
        <p:spPr>
          <a:xfrm rot="5400000">
            <a:off x="4716145" y="3898265"/>
            <a:ext cx="297815" cy="1585595"/>
          </a:xfrm>
          <a:prstGeom prst="leftBrace">
            <a:avLst/>
          </a:pr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8" name="文本框 7"/>
          <p:cNvSpPr txBox="1"/>
          <p:nvPr/>
        </p:nvSpPr>
        <p:spPr>
          <a:xfrm>
            <a:off x="4072890" y="3988435"/>
            <a:ext cx="1856740" cy="368300"/>
          </a:xfrm>
          <a:prstGeom prst="rect">
            <a:avLst/>
          </a:prstGeom>
          <a:noFill/>
        </p:spPr>
        <p:txBody>
          <a:bodyPr wrap="square" rtlCol="0">
            <a:spAutoFit/>
          </a:bodyPr>
          <a:lstStyle/>
          <a:p>
            <a:r>
              <a:rPr lang="en-US" altLang="zh-CN" b="1" dirty="0">
                <a:solidFill>
                  <a:schemeClr val="bg1"/>
                </a:solidFill>
              </a:rPr>
              <a:t>3</a:t>
            </a:r>
            <a:r>
              <a:rPr lang="zh-CN" altLang="en-US" b="1" dirty="0">
                <a:solidFill>
                  <a:schemeClr val="bg1"/>
                </a:solidFill>
              </a:rPr>
              <a:t>：</a:t>
            </a:r>
            <a:r>
              <a:rPr lang="en-US" altLang="zh-CN" b="1" dirty="0">
                <a:solidFill>
                  <a:schemeClr val="bg1"/>
                </a:solidFill>
              </a:rPr>
              <a:t>00-5</a:t>
            </a:r>
            <a:r>
              <a:rPr lang="zh-CN" altLang="en-US" b="1" dirty="0">
                <a:solidFill>
                  <a:schemeClr val="bg1"/>
                </a:solidFill>
              </a:rPr>
              <a:t>：</a:t>
            </a:r>
            <a:r>
              <a:rPr lang="en-US" altLang="zh-CN" b="1" dirty="0">
                <a:solidFill>
                  <a:schemeClr val="bg1"/>
                </a:solidFill>
              </a:rPr>
              <a:t>00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bc393dc-d40f-43e7-b847-b6c573a7d1ae"/>
  <p:tag name="COMMONDATA" val="eyJoZGlkIjoiYzYzMTI3MzA0OGE5YjI4ZTE3ZTMyYjdhNjU1ZDI3YT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17,&quot;width&quot;:19199}"/>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8,&quot;width&quot;:1920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82.133858267716,&quot;width&quot;:11380.3527559055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2368</Words>
  <Application>Microsoft Office PowerPoint</Application>
  <PresentationFormat>宽屏</PresentationFormat>
  <Paragraphs>179</Paragraphs>
  <Slides>29</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等线</vt:lpstr>
      <vt:lpstr>等线 Light</vt:lpstr>
      <vt:lpstr>Arial</vt:lpstr>
      <vt:lpstr>Calibri</vt:lpstr>
      <vt:lpstr>Cambria Math</vt:lpstr>
      <vt:lpstr>Consolas</vt:lpstr>
      <vt:lpstr>Office 主题​​</vt:lpstr>
      <vt:lpstr>等价类实现及其应用</vt:lpstr>
      <vt:lpstr>题目内容</vt:lpstr>
      <vt:lpstr>需求分析</vt:lpstr>
      <vt:lpstr>需求分析</vt:lpstr>
      <vt:lpstr>成果演示</vt:lpstr>
      <vt:lpstr>数据结构设计</vt:lpstr>
      <vt:lpstr>应用程序设计</vt:lpstr>
      <vt:lpstr>应用程序设计（数据格式定义）</vt:lpstr>
      <vt:lpstr>应用程序的设计（脏数据的定义）</vt:lpstr>
      <vt:lpstr>应用程序设计（维护输入信息）</vt:lpstr>
      <vt:lpstr>应用程序设计（用映射说明基础算法的意义）</vt:lpstr>
      <vt:lpstr>应用程序设计（用映射说明基础算法的意义）</vt:lpstr>
      <vt:lpstr>应用程序设计（用映射说明基础算法的意义）</vt:lpstr>
      <vt:lpstr>应用程序设计（用映射说明基础算法的意义）</vt:lpstr>
      <vt:lpstr>应用程序设计（用映射说明基础算法的意义）</vt:lpstr>
      <vt:lpstr>应用程序设计（额外功能的实现）</vt:lpstr>
      <vt:lpstr>应用程序设计（多执行时间）</vt:lpstr>
      <vt:lpstr>应用程序设计（优先级最优的定义）</vt:lpstr>
      <vt:lpstr>应用程序设计（用户预设优先级）</vt:lpstr>
      <vt:lpstr>应用程序设计（用户预设优先级）</vt:lpstr>
      <vt:lpstr>应用程序设计（用户预设优先级）</vt:lpstr>
      <vt:lpstr>应用程序设计（用户预设优先级）</vt:lpstr>
      <vt:lpstr>应用程序设计（分时段）</vt:lpstr>
      <vt:lpstr>应用程序设计（历史遗留问题之为什么不能用任何规则）</vt:lpstr>
      <vt:lpstr>应用程序设计（整体工作流程）</vt:lpstr>
      <vt:lpstr>存在的缺陷</vt:lpstr>
      <vt:lpstr>编码（具体见代码）</vt:lpstr>
      <vt:lpstr>测试（随机数据与边界条件）</vt:lpstr>
      <vt:lpstr>主要心得体会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等价类实现及其应用</dc:title>
  <dc:creator>李 彦浩</dc:creator>
  <cp:lastModifiedBy>李 彦浩</cp:lastModifiedBy>
  <cp:revision>57</cp:revision>
  <dcterms:created xsi:type="dcterms:W3CDTF">2023-02-19T07:28:00Z</dcterms:created>
  <dcterms:modified xsi:type="dcterms:W3CDTF">2023-02-23T15:06:41Z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6DAE3DF21A344539B02620AB360D3ED9</vt:lpwstr>
  </property>
  <property fmtid="{D5CDD505-2E9C-101B-9397-08002B2CF9AE}" pid="3" name="KSOProductBuildVer">
    <vt:lpwstr>2052-11.1.0.13703</vt:lpwstr>
  </property>
</Properties>
</file>